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0" r:id="rId7"/>
    <p:sldId id="258" r:id="rId8"/>
    <p:sldId id="259" r:id="rId9"/>
    <p:sldId id="262" r:id="rId10"/>
    <p:sldId id="261" r:id="rId11"/>
    <p:sldId id="264" r:id="rId12"/>
    <p:sldId id="265" r:id="rId13"/>
    <p:sldId id="263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16" autoAdjust="0"/>
    <p:restoredTop sz="94660"/>
  </p:normalViewPr>
  <p:slideViewPr>
    <p:cSldViewPr snapToGrid="0">
      <p:cViewPr varScale="1">
        <p:scale>
          <a:sx n="63" d="100"/>
          <a:sy n="63" d="100"/>
        </p:scale>
        <p:origin x="9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549AB-5F50-49C8-89AB-92E9D2CA7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E54837-4620-4659-8FD8-5764A1932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3B38-F243-4B76-9AF3-1A2B46C3B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4C85-BB1F-4266-BCBB-7E388199F2C2}" type="datetimeFigureOut">
              <a:rPr lang="en-CA" smtClean="0"/>
              <a:t>2022-03-28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1E5EF-7237-49EA-BF52-E0F9C0986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F8BF5-C170-4103-93CA-47C723416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2E01-C470-4D34-9F61-8686CF67A20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55284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2AB50-0484-4AF4-85A7-F9C6B2803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63802C-4A59-4F3D-ADB7-3529C1EAC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D2A74-0806-4F34-AB98-A2668E93B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4C85-BB1F-4266-BCBB-7E388199F2C2}" type="datetimeFigureOut">
              <a:rPr lang="en-CA" smtClean="0"/>
              <a:t>2022-03-28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61D73-3697-4ACA-929F-6E8ADB6C4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FE4BD-52FF-44C7-9766-B4DB257D3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2E01-C470-4D34-9F61-8686CF67A20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2227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BACBE8-E847-4911-AD30-03E17DBDE0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48B134-185C-4E75-ACFA-422790AB2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96A2E-0710-43CC-8697-18597AA43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4C85-BB1F-4266-BCBB-7E388199F2C2}" type="datetimeFigureOut">
              <a:rPr lang="en-CA" smtClean="0"/>
              <a:t>2022-03-28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F8C9E-8132-4EC7-BB59-C80A78CE4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34094-5636-4392-9DE5-E20AC24E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2E01-C470-4D34-9F61-8686CF67A20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4304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7DF57-90E0-447A-AE85-8E0FEC15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BC567-608A-4543-ADCC-BD73E6731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B7CC1-206C-4E81-809A-B5D114D43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4C85-BB1F-4266-BCBB-7E388199F2C2}" type="datetimeFigureOut">
              <a:rPr lang="en-CA" smtClean="0"/>
              <a:t>2022-03-28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1EE9F-E964-4B44-B636-568B87C84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B851B-4993-4032-BC51-4B3E810E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2E01-C470-4D34-9F61-8686CF67A20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94911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33077-A2E7-4A4C-B954-A633F53C9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46146-FE01-45AD-8BB8-2E2B340A4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FF1EF-F60A-4B0A-AAFE-1A2C70F10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4C85-BB1F-4266-BCBB-7E388199F2C2}" type="datetimeFigureOut">
              <a:rPr lang="en-CA" smtClean="0"/>
              <a:t>2022-03-28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E3782-EEE2-4AB2-9C54-116A2B1B1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39854-64D8-40BD-B05E-BA678A411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2E01-C470-4D34-9F61-8686CF67A20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64866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61444-7308-4BDA-AE54-99BD8E4D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FB0D5-A65C-4C41-8ABB-BE58224F9E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39F5D-5442-4464-AD4B-1F33B600D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0ADBC-767F-4E6A-BFD7-76ADD638C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4C85-BB1F-4266-BCBB-7E388199F2C2}" type="datetimeFigureOut">
              <a:rPr lang="en-CA" smtClean="0"/>
              <a:t>2022-03-28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9EF89-D2C4-4B37-B129-C716BF435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83A51-6025-438B-B7F7-7DD14131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2E01-C470-4D34-9F61-8686CF67A20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10689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C19F6-736F-444A-97FC-1435B7880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6D97A-B5B1-4BC8-BECF-D5025098A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096E76-619F-4F68-BE9D-D48D266B3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5D84E-26A0-45AD-B492-3CE9C13B0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AD615D-66DE-4CBF-B7EF-6B45377CB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4E9E6A-8521-4998-9BAD-D6443D5A4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4C85-BB1F-4266-BCBB-7E388199F2C2}" type="datetimeFigureOut">
              <a:rPr lang="en-CA" smtClean="0"/>
              <a:t>2022-03-28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52DFA2-E474-4397-9E31-F304C31E4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6742C2-D7FD-4EA0-B0A4-124529E8F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2E01-C470-4D34-9F61-8686CF67A20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180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D40B-9A19-40EE-883C-E13CE6F7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785E6-F6CF-43F8-892D-6897DF7E7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4C85-BB1F-4266-BCBB-7E388199F2C2}" type="datetimeFigureOut">
              <a:rPr lang="en-CA" smtClean="0"/>
              <a:t>2022-03-28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BEEDE-AEEB-4D70-95E7-72FB993F9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4EB00D-387B-44B3-AF33-5FE1F6975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2E01-C470-4D34-9F61-8686CF67A20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1084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2AE7E9-39C7-46B9-8986-25A1012BF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4C85-BB1F-4266-BCBB-7E388199F2C2}" type="datetimeFigureOut">
              <a:rPr lang="en-CA" smtClean="0"/>
              <a:t>2022-03-28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7115F-D5FD-49F1-9936-DBB6DF245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BF16D-DD8E-43AC-B316-8F2193C9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2E01-C470-4D34-9F61-8686CF67A20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139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16AC-F281-4D9B-9172-7F861FF6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81D1A-8D61-4708-AA81-CAB8CDF8B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ED31C-FD75-40EC-8C4E-BC8E21015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8F1AE-044C-42B6-9BC9-A851795B2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4C85-BB1F-4266-BCBB-7E388199F2C2}" type="datetimeFigureOut">
              <a:rPr lang="en-CA" smtClean="0"/>
              <a:t>2022-03-28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D7FCAB-B923-4AE3-91A8-B43190FFB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4102D-47EF-4393-B4B5-65C79C0A1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2E01-C470-4D34-9F61-8686CF67A20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0788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23576-EF65-47DB-8D80-8A4B1D66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A4919-4217-4A22-81E3-1BCF10CD23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D90DE-23FB-4F8E-B4F4-2632B3201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4F2B9-2878-46BF-85D3-CD600E028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64C85-BB1F-4266-BCBB-7E388199F2C2}" type="datetimeFigureOut">
              <a:rPr lang="en-CA" smtClean="0"/>
              <a:t>2022-03-28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9217F-F96C-4294-817D-1D1491CCA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9EE28-557B-4D2C-8FF9-0D5A20FF7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12E01-C470-4D34-9F61-8686CF67A20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942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3738E8-150A-4B0A-AB4D-04A0A1E2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9D397-27D2-450E-804E-DFA44A9A1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91D51-A410-4940-B9EE-882AA40367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64C85-BB1F-4266-BCBB-7E388199F2C2}" type="datetimeFigureOut">
              <a:rPr lang="en-CA" smtClean="0"/>
              <a:t>2022-03-28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252B4-2EAC-4534-94CD-7BD0A7A94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E8A84-6DB9-4F17-825C-BE45E0DD1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12E01-C470-4D34-9F61-8686CF67A20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0719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91CAB-2F08-41E2-B5E3-4FE53FD84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5982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CA" b="1" dirty="0" err="1"/>
              <a:t>Sistemas</a:t>
            </a:r>
            <a:r>
              <a:rPr lang="en-CA" b="1" dirty="0"/>
              <a:t>, </a:t>
            </a:r>
            <a:r>
              <a:rPr lang="en-CA" b="1" dirty="0" err="1"/>
              <a:t>Modelos</a:t>
            </a:r>
            <a:r>
              <a:rPr lang="en-CA" b="1" dirty="0"/>
              <a:t> y </a:t>
            </a:r>
            <a:r>
              <a:rPr lang="en-CA" b="1" dirty="0" err="1"/>
              <a:t>Simulación</a:t>
            </a:r>
            <a:r>
              <a:rPr lang="en-CA" b="1" dirty="0"/>
              <a:t> 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71A12A-FC63-4107-9734-8E07BC4ABA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1586"/>
            <a:ext cx="9144000" cy="1655762"/>
          </a:xfrm>
        </p:spPr>
        <p:txBody>
          <a:bodyPr>
            <a:noAutofit/>
          </a:bodyPr>
          <a:lstStyle/>
          <a:p>
            <a:r>
              <a:rPr lang="en-CA" sz="4000" b="1" dirty="0"/>
              <a:t>Diego </a:t>
            </a:r>
            <a:r>
              <a:rPr lang="en-CA" sz="4000" b="1" dirty="0" err="1"/>
              <a:t>Vélez</a:t>
            </a:r>
            <a:endParaRPr lang="en-CA" sz="4000" b="1" dirty="0"/>
          </a:p>
          <a:p>
            <a:r>
              <a:rPr lang="en-CA" sz="4000" dirty="0" err="1"/>
              <a:t>Pensamiento</a:t>
            </a:r>
            <a:r>
              <a:rPr lang="en-CA" sz="4000" dirty="0"/>
              <a:t> </a:t>
            </a:r>
            <a:r>
              <a:rPr lang="en-CA" sz="4000" dirty="0" err="1"/>
              <a:t>Matemático</a:t>
            </a:r>
            <a:r>
              <a:rPr lang="en-CA" sz="4000" dirty="0"/>
              <a:t> y </a:t>
            </a:r>
            <a:r>
              <a:rPr lang="en-CA" sz="4000" dirty="0" err="1"/>
              <a:t>Computacional</a:t>
            </a:r>
            <a:endParaRPr lang="en-CA" sz="4000" dirty="0"/>
          </a:p>
          <a:p>
            <a:r>
              <a:rPr lang="en-CA" sz="4000" dirty="0" err="1"/>
              <a:t>Maestría</a:t>
            </a:r>
            <a:r>
              <a:rPr lang="en-CA" sz="4000" dirty="0"/>
              <a:t> </a:t>
            </a:r>
            <a:r>
              <a:rPr lang="en-CA" sz="4000" dirty="0" err="1"/>
              <a:t>en</a:t>
            </a:r>
            <a:r>
              <a:rPr lang="en-CA" sz="4000" dirty="0"/>
              <a:t> </a:t>
            </a:r>
            <a:r>
              <a:rPr lang="en-CA" sz="4000" dirty="0" err="1"/>
              <a:t>Ciencias</a:t>
            </a:r>
            <a:r>
              <a:rPr lang="en-CA" sz="4000" dirty="0"/>
              <a:t> Naturales y </a:t>
            </a:r>
            <a:r>
              <a:rPr lang="en-CA" sz="4000" dirty="0" err="1"/>
              <a:t>Matemáticas</a:t>
            </a:r>
            <a:endParaRPr lang="en-CA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F9AB0-5CC4-493B-958A-462FB364D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56" y="1472815"/>
            <a:ext cx="1948452" cy="195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7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DA1E-FE71-42ED-BE77-CD180B02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134" y="238665"/>
            <a:ext cx="10515600" cy="1325563"/>
          </a:xfrm>
        </p:spPr>
        <p:txBody>
          <a:bodyPr/>
          <a:lstStyle/>
          <a:p>
            <a:r>
              <a:rPr lang="en-CA" b="1" dirty="0" err="1"/>
              <a:t>Aplicación</a:t>
            </a:r>
            <a:r>
              <a:rPr lang="en-CA" b="1" dirty="0"/>
              <a:t> real: </a:t>
            </a:r>
            <a:r>
              <a:rPr lang="en-CA" b="1" dirty="0" err="1"/>
              <a:t>simulación</a:t>
            </a:r>
            <a:r>
              <a:rPr lang="en-CA" b="1" dirty="0"/>
              <a:t> del </a:t>
            </a:r>
            <a:r>
              <a:rPr lang="en-CA" b="1" dirty="0" err="1"/>
              <a:t>movimiento</a:t>
            </a:r>
            <a:r>
              <a:rPr lang="en-CA" b="1" dirty="0"/>
              <a:t> de </a:t>
            </a:r>
            <a:r>
              <a:rPr lang="en-CA" b="1" dirty="0" err="1"/>
              <a:t>una</a:t>
            </a:r>
            <a:r>
              <a:rPr lang="en-CA" b="1" dirty="0"/>
              <a:t> leva</a:t>
            </a:r>
          </a:p>
        </p:txBody>
      </p:sp>
      <p:pic>
        <p:nvPicPr>
          <p:cNvPr id="4" name="output">
            <a:hlinkClick r:id="" action="ppaction://media"/>
            <a:extLst>
              <a:ext uri="{FF2B5EF4-FFF2-40B4-BE49-F238E27FC236}">
                <a16:creationId xmlns:a16="http://schemas.microsoft.com/office/drawing/2014/main" id="{E923629C-22A8-43B6-9EBE-9EE27F26233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3859" y="1442906"/>
            <a:ext cx="10288875" cy="5415094"/>
          </a:xfrm>
        </p:spPr>
      </p:pic>
    </p:spTree>
    <p:extLst>
      <p:ext uri="{BB962C8B-B14F-4D97-AF65-F5344CB8AC3E}">
        <p14:creationId xmlns:p14="http://schemas.microsoft.com/office/powerpoint/2010/main" val="110229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AD5F23-CC2C-4A64-AA98-9DC2563CC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714625"/>
            <a:ext cx="6629400" cy="4143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89CD9D-7CC4-4F2C-B12F-21BD50FA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21" y="268872"/>
            <a:ext cx="10515600" cy="838033"/>
          </a:xfrm>
        </p:spPr>
        <p:txBody>
          <a:bodyPr>
            <a:normAutofit/>
          </a:bodyPr>
          <a:lstStyle/>
          <a:p>
            <a:r>
              <a:rPr lang="en-CA" sz="3200" dirty="0" err="1"/>
              <a:t>Sistemas</a:t>
            </a:r>
            <a:r>
              <a:rPr lang="en-CA" sz="3200" dirty="0"/>
              <a:t>, </a:t>
            </a:r>
            <a:r>
              <a:rPr lang="en-CA" sz="3200" dirty="0" err="1"/>
              <a:t>Modelos</a:t>
            </a:r>
            <a:r>
              <a:rPr lang="en-CA" sz="3200" dirty="0"/>
              <a:t>, y </a:t>
            </a:r>
            <a:r>
              <a:rPr lang="en-CA" sz="3200" dirty="0" err="1"/>
              <a:t>Simulación</a:t>
            </a:r>
            <a:r>
              <a:rPr lang="en-CA" sz="3200" dirty="0"/>
              <a:t> y </a:t>
            </a:r>
            <a:r>
              <a:rPr lang="en-CA" sz="3200" dirty="0" err="1"/>
              <a:t>relación</a:t>
            </a:r>
            <a:r>
              <a:rPr lang="en-CA" sz="3200" dirty="0"/>
              <a:t> con la </a:t>
            </a:r>
            <a:r>
              <a:rPr lang="en-CA" sz="3200" dirty="0" err="1"/>
              <a:t>Investigación</a:t>
            </a:r>
            <a:endParaRPr lang="en-CA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572D4-7064-4DDE-87DC-BFD824AC3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21" y="1275348"/>
            <a:ext cx="10880558" cy="5582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800" b="1" dirty="0" err="1"/>
              <a:t>Cualitativa</a:t>
            </a:r>
            <a:endParaRPr lang="en-CA" sz="1800" b="1" dirty="0"/>
          </a:p>
          <a:p>
            <a:r>
              <a:rPr lang="en-CA" sz="1800" dirty="0" err="1"/>
              <a:t>Planteamiento</a:t>
            </a:r>
            <a:r>
              <a:rPr lang="en-CA" sz="1800" dirty="0"/>
              <a:t> de </a:t>
            </a:r>
            <a:r>
              <a:rPr lang="en-CA" sz="1800" dirty="0" err="1"/>
              <a:t>objetivos</a:t>
            </a:r>
            <a:endParaRPr lang="en-CA" sz="1800" dirty="0"/>
          </a:p>
          <a:p>
            <a:r>
              <a:rPr lang="en-CA" sz="1800" dirty="0" err="1"/>
              <a:t>Contextualización</a:t>
            </a:r>
            <a:r>
              <a:rPr lang="en-CA" sz="1800" dirty="0"/>
              <a:t> del </a:t>
            </a:r>
            <a:r>
              <a:rPr lang="en-CA" sz="1800" dirty="0" err="1"/>
              <a:t>problema</a:t>
            </a:r>
            <a:r>
              <a:rPr lang="en-CA" sz="1800" dirty="0"/>
              <a:t> (</a:t>
            </a:r>
            <a:r>
              <a:rPr lang="en-CA" sz="1800" dirty="0" err="1"/>
              <a:t>científico</a:t>
            </a:r>
            <a:r>
              <a:rPr lang="en-CA" sz="1800" dirty="0"/>
              <a:t>, </a:t>
            </a:r>
            <a:r>
              <a:rPr lang="en-CA" sz="1800" dirty="0" err="1"/>
              <a:t>humanista</a:t>
            </a:r>
            <a:r>
              <a:rPr lang="en-CA" sz="1800" dirty="0"/>
              <a:t>)</a:t>
            </a:r>
          </a:p>
          <a:p>
            <a:r>
              <a:rPr lang="en-CA" sz="1800" dirty="0" err="1"/>
              <a:t>Definición</a:t>
            </a:r>
            <a:r>
              <a:rPr lang="en-CA" sz="1800" dirty="0"/>
              <a:t> macro del </a:t>
            </a:r>
            <a:r>
              <a:rPr lang="en-CA" sz="1800" dirty="0" err="1"/>
              <a:t>sistema</a:t>
            </a:r>
            <a:endParaRPr lang="en-CA" sz="1800" dirty="0"/>
          </a:p>
          <a:p>
            <a:r>
              <a:rPr lang="en-CA" sz="1800" dirty="0" err="1"/>
              <a:t>Identificación</a:t>
            </a:r>
            <a:r>
              <a:rPr lang="en-CA" sz="1800" dirty="0"/>
              <a:t> de las </a:t>
            </a:r>
            <a:r>
              <a:rPr lang="en-CA" sz="1800" dirty="0" err="1"/>
              <a:t>características</a:t>
            </a:r>
            <a:r>
              <a:rPr lang="en-CA" sz="1800" dirty="0"/>
              <a:t> </a:t>
            </a:r>
            <a:r>
              <a:rPr lang="en-CA" sz="1800" dirty="0" err="1"/>
              <a:t>generales</a:t>
            </a:r>
            <a:r>
              <a:rPr lang="en-CA" sz="1800" dirty="0"/>
              <a:t> (</a:t>
            </a:r>
            <a:r>
              <a:rPr lang="en-CA" sz="1800" dirty="0" err="1"/>
              <a:t>por</a:t>
            </a:r>
            <a:r>
              <a:rPr lang="en-CA" sz="1800" dirty="0"/>
              <a:t> </a:t>
            </a:r>
            <a:r>
              <a:rPr lang="en-CA" sz="1800" dirty="0" err="1"/>
              <a:t>ejemplo</a:t>
            </a:r>
            <a:r>
              <a:rPr lang="en-CA" sz="1800" dirty="0"/>
              <a:t>, variables de entrada y </a:t>
            </a:r>
            <a:r>
              <a:rPr lang="en-CA" sz="1800" dirty="0" err="1"/>
              <a:t>salida</a:t>
            </a:r>
            <a:endParaRPr lang="en-CA" sz="1800" dirty="0"/>
          </a:p>
          <a:p>
            <a:r>
              <a:rPr lang="en-CA" sz="1800" dirty="0" err="1"/>
              <a:t>Planteamiento</a:t>
            </a:r>
            <a:r>
              <a:rPr lang="en-CA" sz="1800" dirty="0"/>
              <a:t> de </a:t>
            </a:r>
            <a:r>
              <a:rPr lang="en-CA" sz="1800" dirty="0" err="1"/>
              <a:t>hipótesis</a:t>
            </a:r>
            <a:r>
              <a:rPr lang="en-CA" sz="1800" dirty="0"/>
              <a:t> y </a:t>
            </a:r>
            <a:r>
              <a:rPr lang="en-CA" sz="1800" dirty="0" err="1"/>
              <a:t>supuestos</a:t>
            </a:r>
            <a:endParaRPr lang="en-CA" sz="1800" dirty="0"/>
          </a:p>
          <a:p>
            <a:pPr marL="0" indent="0">
              <a:buNone/>
            </a:pPr>
            <a:endParaRPr lang="en-CA" sz="1800" dirty="0"/>
          </a:p>
          <a:p>
            <a:pPr marL="0" indent="0">
              <a:buNone/>
            </a:pPr>
            <a:r>
              <a:rPr lang="en-CA" sz="1800" b="1" dirty="0" err="1"/>
              <a:t>Cuantitativa</a:t>
            </a:r>
            <a:endParaRPr lang="en-CA" sz="1800" b="1" dirty="0"/>
          </a:p>
          <a:p>
            <a:r>
              <a:rPr lang="en-CA" sz="1800" dirty="0" err="1"/>
              <a:t>Caracterización</a:t>
            </a:r>
            <a:r>
              <a:rPr lang="en-CA" sz="1800" dirty="0"/>
              <a:t> </a:t>
            </a:r>
            <a:r>
              <a:rPr lang="en-CA" sz="1800" dirty="0" err="1"/>
              <a:t>matemática</a:t>
            </a:r>
            <a:r>
              <a:rPr lang="en-CA" sz="1800" dirty="0"/>
              <a:t> del </a:t>
            </a:r>
            <a:r>
              <a:rPr lang="en-CA" sz="1800" dirty="0" err="1"/>
              <a:t>modelo</a:t>
            </a:r>
            <a:endParaRPr lang="en-CA" sz="1800" dirty="0"/>
          </a:p>
          <a:p>
            <a:r>
              <a:rPr lang="en-CA" sz="1800" dirty="0" err="1"/>
              <a:t>Elaboración</a:t>
            </a:r>
            <a:r>
              <a:rPr lang="en-CA" sz="1800" dirty="0"/>
              <a:t> de </a:t>
            </a:r>
            <a:r>
              <a:rPr lang="en-CA" sz="1800" dirty="0" err="1"/>
              <a:t>experimentos</a:t>
            </a:r>
            <a:endParaRPr lang="en-CA" sz="1800" dirty="0"/>
          </a:p>
          <a:p>
            <a:r>
              <a:rPr lang="en-CA" sz="1800" dirty="0" err="1"/>
              <a:t>Elaboración</a:t>
            </a:r>
            <a:r>
              <a:rPr lang="en-CA" sz="1800" dirty="0"/>
              <a:t> de </a:t>
            </a:r>
            <a:r>
              <a:rPr lang="en-CA" sz="1800" dirty="0" err="1"/>
              <a:t>algoritmos</a:t>
            </a:r>
            <a:endParaRPr lang="en-CA" sz="1800" dirty="0"/>
          </a:p>
          <a:p>
            <a:r>
              <a:rPr lang="en-CA" sz="1800" dirty="0" err="1"/>
              <a:t>Codificación</a:t>
            </a:r>
            <a:r>
              <a:rPr lang="en-CA" sz="1800" dirty="0"/>
              <a:t> </a:t>
            </a:r>
            <a:r>
              <a:rPr lang="en-CA" sz="1800" dirty="0" err="1"/>
              <a:t>mediante</a:t>
            </a:r>
            <a:r>
              <a:rPr lang="en-CA" sz="1800" dirty="0"/>
              <a:t> </a:t>
            </a:r>
            <a:r>
              <a:rPr lang="en-CA" sz="1800" dirty="0" err="1"/>
              <a:t>lenguajes</a:t>
            </a:r>
            <a:r>
              <a:rPr lang="en-CA" sz="1800" dirty="0"/>
              <a:t> de </a:t>
            </a:r>
            <a:r>
              <a:rPr lang="en-CA" sz="1800" dirty="0" err="1"/>
              <a:t>programación</a:t>
            </a:r>
            <a:endParaRPr lang="en-CA" sz="1800" dirty="0"/>
          </a:p>
          <a:p>
            <a:r>
              <a:rPr lang="en-CA" sz="1800" dirty="0" err="1"/>
              <a:t>Ejecución</a:t>
            </a:r>
            <a:r>
              <a:rPr lang="en-CA" sz="1800" dirty="0"/>
              <a:t> de la </a:t>
            </a:r>
            <a:r>
              <a:rPr lang="en-CA" sz="1800" dirty="0" err="1"/>
              <a:t>simulación</a:t>
            </a:r>
            <a:endParaRPr lang="en-CA" sz="1800" dirty="0"/>
          </a:p>
          <a:p>
            <a:r>
              <a:rPr lang="en-CA" sz="1800" dirty="0" err="1"/>
              <a:t>Comparación</a:t>
            </a:r>
            <a:r>
              <a:rPr lang="en-CA" sz="1800" dirty="0"/>
              <a:t> de </a:t>
            </a:r>
            <a:r>
              <a:rPr lang="en-CA" sz="1800" dirty="0" err="1"/>
              <a:t>resultados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3656426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F00F-C926-4CE0-AC92-CBB22FE64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err="1"/>
              <a:t>Conclusión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F9556-47EA-49B6-B487-692867C99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936" y="1861720"/>
            <a:ext cx="8594558" cy="4351338"/>
          </a:xfrm>
        </p:spPr>
        <p:txBody>
          <a:bodyPr/>
          <a:lstStyle/>
          <a:p>
            <a:r>
              <a:rPr lang="en-CA" dirty="0" err="1"/>
              <a:t>Presentamos</a:t>
            </a:r>
            <a:r>
              <a:rPr lang="en-CA" dirty="0"/>
              <a:t>, </a:t>
            </a:r>
            <a:r>
              <a:rPr lang="en-CA" dirty="0" err="1"/>
              <a:t>mediante</a:t>
            </a:r>
            <a:r>
              <a:rPr lang="en-CA" dirty="0"/>
              <a:t> un </a:t>
            </a:r>
            <a:r>
              <a:rPr lang="en-CA" dirty="0" err="1"/>
              <a:t>ejemplo</a:t>
            </a:r>
            <a:r>
              <a:rPr lang="en-CA" dirty="0"/>
              <a:t> </a:t>
            </a:r>
            <a:r>
              <a:rPr lang="en-CA" dirty="0" err="1"/>
              <a:t>concreto</a:t>
            </a:r>
            <a:r>
              <a:rPr lang="en-CA" dirty="0"/>
              <a:t>, </a:t>
            </a:r>
            <a:r>
              <a:rPr lang="en-CA" dirty="0" err="1"/>
              <a:t>el</a:t>
            </a:r>
            <a:r>
              <a:rPr lang="en-CA" dirty="0"/>
              <a:t> </a:t>
            </a:r>
            <a:r>
              <a:rPr lang="en-CA" dirty="0" err="1"/>
              <a:t>proceso</a:t>
            </a:r>
            <a:r>
              <a:rPr lang="en-CA" dirty="0"/>
              <a:t> de </a:t>
            </a:r>
            <a:r>
              <a:rPr lang="en-CA" dirty="0" err="1"/>
              <a:t>modelamiento</a:t>
            </a:r>
            <a:r>
              <a:rPr lang="en-CA" dirty="0"/>
              <a:t> de un </a:t>
            </a:r>
            <a:r>
              <a:rPr lang="en-CA" dirty="0" err="1"/>
              <a:t>sistema</a:t>
            </a:r>
            <a:r>
              <a:rPr lang="en-CA" dirty="0"/>
              <a:t>, y se ha </a:t>
            </a:r>
            <a:r>
              <a:rPr lang="en-CA" dirty="0" err="1"/>
              <a:t>elaborado</a:t>
            </a:r>
            <a:r>
              <a:rPr lang="en-CA" dirty="0"/>
              <a:t> </a:t>
            </a:r>
            <a:r>
              <a:rPr lang="en-CA" dirty="0" err="1"/>
              <a:t>su</a:t>
            </a:r>
            <a:r>
              <a:rPr lang="en-CA" dirty="0"/>
              <a:t> </a:t>
            </a:r>
            <a:r>
              <a:rPr lang="en-CA" dirty="0" err="1"/>
              <a:t>respectiva</a:t>
            </a:r>
            <a:r>
              <a:rPr lang="en-CA" dirty="0"/>
              <a:t> </a:t>
            </a:r>
            <a:r>
              <a:rPr lang="en-CA" dirty="0" err="1"/>
              <a:t>simulación</a:t>
            </a:r>
            <a:r>
              <a:rPr lang="en-CA" dirty="0"/>
              <a:t>.</a:t>
            </a:r>
          </a:p>
          <a:p>
            <a:r>
              <a:rPr lang="en-CA" dirty="0" err="1"/>
              <a:t>Comprobamos</a:t>
            </a:r>
            <a:r>
              <a:rPr lang="en-CA" dirty="0"/>
              <a:t> </a:t>
            </a:r>
            <a:r>
              <a:rPr lang="en-CA" dirty="0" err="1"/>
              <a:t>el</a:t>
            </a:r>
            <a:r>
              <a:rPr lang="en-CA" dirty="0"/>
              <a:t> valor de la </a:t>
            </a:r>
            <a:r>
              <a:rPr lang="en-CA" dirty="0" err="1"/>
              <a:t>Simulación</a:t>
            </a:r>
            <a:r>
              <a:rPr lang="en-CA" dirty="0"/>
              <a:t> </a:t>
            </a:r>
            <a:r>
              <a:rPr lang="en-CA" dirty="0" err="1"/>
              <a:t>como</a:t>
            </a:r>
            <a:r>
              <a:rPr lang="en-CA" dirty="0"/>
              <a:t> </a:t>
            </a:r>
            <a:r>
              <a:rPr lang="en-CA" dirty="0" err="1"/>
              <a:t>herramienta</a:t>
            </a:r>
            <a:r>
              <a:rPr lang="en-CA" dirty="0"/>
              <a:t> para </a:t>
            </a:r>
            <a:r>
              <a:rPr lang="en-CA" dirty="0" err="1"/>
              <a:t>obtener</a:t>
            </a:r>
            <a:r>
              <a:rPr lang="en-CA" dirty="0"/>
              <a:t> </a:t>
            </a:r>
            <a:r>
              <a:rPr lang="en-CA" dirty="0" err="1"/>
              <a:t>respuestas</a:t>
            </a:r>
            <a:r>
              <a:rPr lang="en-CA" dirty="0"/>
              <a:t> </a:t>
            </a:r>
            <a:r>
              <a:rPr lang="en-CA" dirty="0" err="1"/>
              <a:t>difíciles</a:t>
            </a:r>
            <a:r>
              <a:rPr lang="en-CA" dirty="0"/>
              <a:t> de </a:t>
            </a:r>
            <a:r>
              <a:rPr lang="en-CA" dirty="0" err="1"/>
              <a:t>obtener</a:t>
            </a:r>
            <a:r>
              <a:rPr lang="en-CA" dirty="0"/>
              <a:t> </a:t>
            </a:r>
            <a:r>
              <a:rPr lang="en-CA" dirty="0" err="1"/>
              <a:t>analíticamente</a:t>
            </a:r>
            <a:r>
              <a:rPr lang="en-CA" dirty="0"/>
              <a:t> (</a:t>
            </a:r>
            <a:r>
              <a:rPr lang="en-CA" dirty="0" err="1"/>
              <a:t>como</a:t>
            </a:r>
            <a:r>
              <a:rPr lang="en-CA" dirty="0"/>
              <a:t> la </a:t>
            </a:r>
            <a:r>
              <a:rPr lang="en-CA" dirty="0" err="1"/>
              <a:t>ventaja</a:t>
            </a:r>
            <a:r>
              <a:rPr lang="en-CA" dirty="0"/>
              <a:t> </a:t>
            </a:r>
            <a:r>
              <a:rPr lang="en-CA" dirty="0" err="1"/>
              <a:t>probabilística</a:t>
            </a:r>
            <a:r>
              <a:rPr lang="en-CA" dirty="0"/>
              <a:t> de </a:t>
            </a:r>
            <a:r>
              <a:rPr lang="en-CA" dirty="0" err="1"/>
              <a:t>quien</a:t>
            </a:r>
            <a:r>
              <a:rPr lang="en-CA" dirty="0"/>
              <a:t> </a:t>
            </a:r>
            <a:r>
              <a:rPr lang="en-CA" dirty="0" err="1"/>
              <a:t>inicia</a:t>
            </a:r>
            <a:r>
              <a:rPr lang="en-CA" dirty="0"/>
              <a:t> </a:t>
            </a:r>
            <a:r>
              <a:rPr lang="en-CA" dirty="0" err="1"/>
              <a:t>el</a:t>
            </a:r>
            <a:r>
              <a:rPr lang="en-CA" dirty="0"/>
              <a:t> </a:t>
            </a:r>
            <a:r>
              <a:rPr lang="en-CA" dirty="0" err="1"/>
              <a:t>juego</a:t>
            </a:r>
            <a:r>
              <a:rPr lang="en-CA" dirty="0"/>
              <a:t> de </a:t>
            </a:r>
            <a:r>
              <a:rPr lang="en-CA" dirty="0" err="1"/>
              <a:t>escalera</a:t>
            </a:r>
            <a:r>
              <a:rPr lang="en-CA" dirty="0"/>
              <a:t>)</a:t>
            </a:r>
          </a:p>
          <a:p>
            <a:r>
              <a:rPr lang="en-CA" dirty="0"/>
              <a:t>El </a:t>
            </a:r>
            <a:r>
              <a:rPr lang="en-CA" dirty="0" err="1"/>
              <a:t>modelamiento</a:t>
            </a:r>
            <a:r>
              <a:rPr lang="en-CA" dirty="0"/>
              <a:t> </a:t>
            </a:r>
            <a:r>
              <a:rPr lang="en-CA" dirty="0" err="1"/>
              <a:t>incorpora</a:t>
            </a:r>
            <a:r>
              <a:rPr lang="en-CA" dirty="0"/>
              <a:t> </a:t>
            </a:r>
            <a:r>
              <a:rPr lang="en-CA" dirty="0" err="1"/>
              <a:t>aspectos</a:t>
            </a:r>
            <a:r>
              <a:rPr lang="en-CA" dirty="0"/>
              <a:t> </a:t>
            </a:r>
            <a:r>
              <a:rPr lang="en-CA" dirty="0" err="1"/>
              <a:t>investigativos</a:t>
            </a:r>
            <a:r>
              <a:rPr lang="en-CA" dirty="0"/>
              <a:t> </a:t>
            </a:r>
            <a:r>
              <a:rPr lang="en-CA" dirty="0" err="1"/>
              <a:t>cualitativos</a:t>
            </a:r>
            <a:r>
              <a:rPr lang="en-CA" dirty="0"/>
              <a:t> (“</a:t>
            </a:r>
            <a:r>
              <a:rPr lang="en-CA" dirty="0" err="1"/>
              <a:t>blandos</a:t>
            </a:r>
            <a:r>
              <a:rPr lang="en-CA" dirty="0"/>
              <a:t>”) y </a:t>
            </a:r>
            <a:r>
              <a:rPr lang="en-CA" dirty="0" err="1"/>
              <a:t>cuantitativos</a:t>
            </a:r>
            <a:r>
              <a:rPr lang="en-CA" dirty="0"/>
              <a:t> (“</a:t>
            </a:r>
            <a:r>
              <a:rPr lang="en-CA" dirty="0" err="1"/>
              <a:t>duros</a:t>
            </a:r>
            <a:r>
              <a:rPr lang="en-CA" dirty="0"/>
              <a:t>”).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7371E-2C81-429B-9DFE-7957657C0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937" y="2047373"/>
            <a:ext cx="29051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70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DB82C-D0E9-4789-AA0A-8C747700E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err="1"/>
              <a:t>Teoría</a:t>
            </a:r>
            <a:r>
              <a:rPr lang="en-CA" b="1" dirty="0"/>
              <a:t> de </a:t>
            </a:r>
            <a:r>
              <a:rPr lang="en-CA" b="1" dirty="0" err="1"/>
              <a:t>Sistemas</a:t>
            </a:r>
            <a:r>
              <a:rPr lang="en-CA" b="1" dirty="0"/>
              <a:t> </a:t>
            </a:r>
            <a:r>
              <a:rPr lang="en-CA" b="1" dirty="0" err="1"/>
              <a:t>en</a:t>
            </a:r>
            <a:r>
              <a:rPr lang="en-CA" b="1" dirty="0"/>
              <a:t> 2 </a:t>
            </a:r>
            <a:r>
              <a:rPr lang="en-CA" b="1" dirty="0" err="1"/>
              <a:t>minutos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D1BBA-AA46-4543-B6EC-2F0973F9A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" y="1604072"/>
            <a:ext cx="10515600" cy="4351338"/>
          </a:xfrm>
        </p:spPr>
        <p:txBody>
          <a:bodyPr/>
          <a:lstStyle/>
          <a:p>
            <a:r>
              <a:rPr lang="en-CA" dirty="0"/>
              <a:t>Un </a:t>
            </a:r>
            <a:r>
              <a:rPr lang="en-CA" dirty="0" err="1"/>
              <a:t>sistema</a:t>
            </a:r>
            <a:r>
              <a:rPr lang="en-CA" dirty="0"/>
              <a:t> es un </a:t>
            </a:r>
            <a:r>
              <a:rPr lang="en-CA" dirty="0" err="1"/>
              <a:t>bloque</a:t>
            </a:r>
            <a:r>
              <a:rPr lang="en-CA" dirty="0"/>
              <a:t> que </a:t>
            </a:r>
            <a:r>
              <a:rPr lang="en-CA" dirty="0" err="1"/>
              <a:t>realiza</a:t>
            </a:r>
            <a:r>
              <a:rPr lang="en-CA" dirty="0"/>
              <a:t> </a:t>
            </a:r>
            <a:r>
              <a:rPr lang="en-CA" dirty="0" err="1"/>
              <a:t>una</a:t>
            </a:r>
            <a:r>
              <a:rPr lang="en-CA" dirty="0"/>
              <a:t> </a:t>
            </a:r>
            <a:r>
              <a:rPr lang="en-CA" dirty="0" err="1"/>
              <a:t>transformación</a:t>
            </a:r>
            <a:r>
              <a:rPr lang="en-CA" dirty="0"/>
              <a:t> o </a:t>
            </a:r>
            <a:r>
              <a:rPr lang="en-CA" dirty="0" err="1"/>
              <a:t>cambio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variables, </a:t>
            </a:r>
            <a:r>
              <a:rPr lang="en-CA" dirty="0" err="1"/>
              <a:t>llamadas</a:t>
            </a:r>
            <a:r>
              <a:rPr lang="en-CA" dirty="0"/>
              <a:t> “de entrada”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FEC2B-7718-4DD6-9E31-4748408C7337}"/>
              </a:ext>
            </a:extLst>
          </p:cNvPr>
          <p:cNvSpPr/>
          <p:nvPr/>
        </p:nvSpPr>
        <p:spPr>
          <a:xfrm>
            <a:off x="4064000" y="3401748"/>
            <a:ext cx="3352800" cy="290170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DE843D-BFB5-4E5F-93B0-474CCEDB4E5D}"/>
              </a:ext>
            </a:extLst>
          </p:cNvPr>
          <p:cNvCxnSpPr>
            <a:cxnSpLocks/>
          </p:cNvCxnSpPr>
          <p:nvPr/>
        </p:nvCxnSpPr>
        <p:spPr>
          <a:xfrm>
            <a:off x="3095413" y="4040134"/>
            <a:ext cx="799253" cy="0"/>
          </a:xfrm>
          <a:prstGeom prst="lin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DF663A8-9DA0-4666-BF05-917357621D44}"/>
              </a:ext>
            </a:extLst>
          </p:cNvPr>
          <p:cNvSpPr/>
          <p:nvPr/>
        </p:nvSpPr>
        <p:spPr>
          <a:xfrm>
            <a:off x="3894667" y="3958855"/>
            <a:ext cx="169333" cy="162559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011661-EE85-4555-8BEC-93C7F5368E6E}"/>
              </a:ext>
            </a:extLst>
          </p:cNvPr>
          <p:cNvSpPr/>
          <p:nvPr/>
        </p:nvSpPr>
        <p:spPr>
          <a:xfrm>
            <a:off x="3894666" y="4590469"/>
            <a:ext cx="169333" cy="162559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4EA30C-3338-436C-8E4F-70771E7B33AE}"/>
              </a:ext>
            </a:extLst>
          </p:cNvPr>
          <p:cNvCxnSpPr>
            <a:cxnSpLocks/>
          </p:cNvCxnSpPr>
          <p:nvPr/>
        </p:nvCxnSpPr>
        <p:spPr>
          <a:xfrm>
            <a:off x="3095413" y="4671748"/>
            <a:ext cx="799253" cy="0"/>
          </a:xfrm>
          <a:prstGeom prst="lin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F350A4C-A64E-4173-B098-81E46A9B963B}"/>
              </a:ext>
            </a:extLst>
          </p:cNvPr>
          <p:cNvSpPr/>
          <p:nvPr/>
        </p:nvSpPr>
        <p:spPr>
          <a:xfrm>
            <a:off x="3894666" y="5766843"/>
            <a:ext cx="169333" cy="162559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5274E4-AE92-4CE1-957D-0BE8DA9FA9B9}"/>
              </a:ext>
            </a:extLst>
          </p:cNvPr>
          <p:cNvCxnSpPr>
            <a:cxnSpLocks/>
          </p:cNvCxnSpPr>
          <p:nvPr/>
        </p:nvCxnSpPr>
        <p:spPr>
          <a:xfrm>
            <a:off x="3095413" y="5848122"/>
            <a:ext cx="799253" cy="0"/>
          </a:xfrm>
          <a:prstGeom prst="lin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77482F-850B-4205-BB6D-F06ED79470A1}"/>
              </a:ext>
            </a:extLst>
          </p:cNvPr>
          <p:cNvCxnSpPr>
            <a:cxnSpLocks/>
          </p:cNvCxnSpPr>
          <p:nvPr/>
        </p:nvCxnSpPr>
        <p:spPr>
          <a:xfrm>
            <a:off x="7586133" y="3982559"/>
            <a:ext cx="799253" cy="0"/>
          </a:xfrm>
          <a:prstGeom prst="lin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562BD1A-935F-4848-8F86-9E5230590A7A}"/>
              </a:ext>
            </a:extLst>
          </p:cNvPr>
          <p:cNvSpPr/>
          <p:nvPr/>
        </p:nvSpPr>
        <p:spPr>
          <a:xfrm>
            <a:off x="7416800" y="3901280"/>
            <a:ext cx="169333" cy="162559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6CFF01-39D3-4D4E-BA61-C604747C6AB2}"/>
              </a:ext>
            </a:extLst>
          </p:cNvPr>
          <p:cNvCxnSpPr>
            <a:cxnSpLocks/>
          </p:cNvCxnSpPr>
          <p:nvPr/>
        </p:nvCxnSpPr>
        <p:spPr>
          <a:xfrm>
            <a:off x="7586133" y="4671748"/>
            <a:ext cx="799253" cy="0"/>
          </a:xfrm>
          <a:prstGeom prst="lin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F4DDBDA-12EB-4A79-AAA4-2AA543C90DD0}"/>
              </a:ext>
            </a:extLst>
          </p:cNvPr>
          <p:cNvSpPr/>
          <p:nvPr/>
        </p:nvSpPr>
        <p:spPr>
          <a:xfrm>
            <a:off x="7416800" y="4590469"/>
            <a:ext cx="169333" cy="162559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6C0E76-9374-4319-8888-6BECD126DA5D}"/>
              </a:ext>
            </a:extLst>
          </p:cNvPr>
          <p:cNvCxnSpPr>
            <a:cxnSpLocks/>
          </p:cNvCxnSpPr>
          <p:nvPr/>
        </p:nvCxnSpPr>
        <p:spPr>
          <a:xfrm>
            <a:off x="7586133" y="5848122"/>
            <a:ext cx="799253" cy="0"/>
          </a:xfrm>
          <a:prstGeom prst="lin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72DD360A-2C84-40CF-92E9-B017C5D6FFFE}"/>
              </a:ext>
            </a:extLst>
          </p:cNvPr>
          <p:cNvSpPr/>
          <p:nvPr/>
        </p:nvSpPr>
        <p:spPr>
          <a:xfrm>
            <a:off x="7416800" y="5766843"/>
            <a:ext cx="169333" cy="162559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23ADCE-0727-46EA-9567-1305E6A59ECF}"/>
              </a:ext>
            </a:extLst>
          </p:cNvPr>
          <p:cNvSpPr txBox="1"/>
          <p:nvPr/>
        </p:nvSpPr>
        <p:spPr>
          <a:xfrm>
            <a:off x="1544319" y="3720949"/>
            <a:ext cx="1551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/>
              <a:t>Entradas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2FE8D5-F1D9-48AA-BB1F-15CBC5578DCF}"/>
              </a:ext>
            </a:extLst>
          </p:cNvPr>
          <p:cNvSpPr txBox="1"/>
          <p:nvPr/>
        </p:nvSpPr>
        <p:spPr>
          <a:xfrm>
            <a:off x="8409939" y="3639670"/>
            <a:ext cx="1551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/>
              <a:t>Salidas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74FBB-2BB7-4BEB-81A8-B7006A2F26D2}"/>
              </a:ext>
            </a:extLst>
          </p:cNvPr>
          <p:cNvSpPr txBox="1"/>
          <p:nvPr/>
        </p:nvSpPr>
        <p:spPr>
          <a:xfrm>
            <a:off x="5102436" y="6303452"/>
            <a:ext cx="1551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Sistema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F3577D-387F-497C-A30F-9F4255B02EE1}"/>
              </a:ext>
            </a:extLst>
          </p:cNvPr>
          <p:cNvSpPr txBox="1"/>
          <p:nvPr/>
        </p:nvSpPr>
        <p:spPr>
          <a:xfrm>
            <a:off x="4088551" y="3924968"/>
            <a:ext cx="33527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err="1"/>
              <a:t>Función</a:t>
            </a:r>
            <a:r>
              <a:rPr lang="en-CA" sz="2800" dirty="0"/>
              <a:t> de </a:t>
            </a:r>
            <a:r>
              <a:rPr lang="en-CA" sz="2800" dirty="0" err="1"/>
              <a:t>Transferencia</a:t>
            </a:r>
            <a:endParaRPr lang="en-CA" sz="2800" dirty="0"/>
          </a:p>
          <a:p>
            <a:pPr algn="ctr"/>
            <a:endParaRPr lang="en-CA" sz="2800" dirty="0"/>
          </a:p>
          <a:p>
            <a:pPr algn="ctr"/>
            <a:r>
              <a:rPr lang="en-CA" sz="4800" b="1" dirty="0"/>
              <a:t>H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334BFD1-466B-4635-9E4C-8DD303D37E15}"/>
              </a:ext>
            </a:extLst>
          </p:cNvPr>
          <p:cNvCxnSpPr>
            <a:cxnSpLocks/>
          </p:cNvCxnSpPr>
          <p:nvPr/>
        </p:nvCxnSpPr>
        <p:spPr>
          <a:xfrm>
            <a:off x="3647872" y="2878528"/>
            <a:ext cx="4231532" cy="0"/>
          </a:xfrm>
          <a:prstGeom prst="line">
            <a:avLst/>
          </a:prstGeom>
          <a:noFill/>
          <a:ln w="25400">
            <a:solidFill>
              <a:srgbClr val="0000FF"/>
            </a:solidFill>
            <a:prstDash val="dash"/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6261FE-3885-4DD0-A9EB-7F07080908CA}"/>
              </a:ext>
            </a:extLst>
          </p:cNvPr>
          <p:cNvCxnSpPr>
            <a:cxnSpLocks/>
          </p:cNvCxnSpPr>
          <p:nvPr/>
        </p:nvCxnSpPr>
        <p:spPr>
          <a:xfrm>
            <a:off x="7879404" y="2878528"/>
            <a:ext cx="0" cy="1104031"/>
          </a:xfrm>
          <a:prstGeom prst="line">
            <a:avLst/>
          </a:prstGeom>
          <a:noFill/>
          <a:ln w="2540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ECB3683-00EB-4C5F-A9F2-4D59B3E21A2B}"/>
              </a:ext>
            </a:extLst>
          </p:cNvPr>
          <p:cNvCxnSpPr>
            <a:cxnSpLocks/>
          </p:cNvCxnSpPr>
          <p:nvPr/>
        </p:nvCxnSpPr>
        <p:spPr>
          <a:xfrm>
            <a:off x="3622529" y="2936103"/>
            <a:ext cx="0" cy="1104031"/>
          </a:xfrm>
          <a:prstGeom prst="line">
            <a:avLst/>
          </a:prstGeom>
          <a:noFill/>
          <a:ln w="2540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69229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8DAB-D341-4EE6-AE51-98040F4B3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254" y="1689470"/>
            <a:ext cx="3794760" cy="1325563"/>
          </a:xfrm>
        </p:spPr>
        <p:txBody>
          <a:bodyPr/>
          <a:lstStyle/>
          <a:p>
            <a:r>
              <a:rPr lang="en-CA" dirty="0" err="1"/>
              <a:t>Caja</a:t>
            </a:r>
            <a:r>
              <a:rPr lang="en-CA" dirty="0"/>
              <a:t> </a:t>
            </a:r>
            <a:r>
              <a:rPr lang="en-CA" dirty="0" err="1"/>
              <a:t>negra</a:t>
            </a:r>
            <a:endParaRPr lang="en-C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E20250-935A-4102-92E6-2B60BAC12F2E}"/>
              </a:ext>
            </a:extLst>
          </p:cNvPr>
          <p:cNvSpPr txBox="1">
            <a:spLocks/>
          </p:cNvSpPr>
          <p:nvPr/>
        </p:nvSpPr>
        <p:spPr>
          <a:xfrm>
            <a:off x="7142087" y="1650415"/>
            <a:ext cx="37947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/>
              <a:t>Caja de Cristal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12011-FBB5-49FE-8CFB-3CB74E4C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39" y="3136053"/>
            <a:ext cx="6434761" cy="24630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27910A3-8EF5-4506-A93F-71EE3F3590F7}"/>
              </a:ext>
            </a:extLst>
          </p:cNvPr>
          <p:cNvSpPr txBox="1">
            <a:spLocks/>
          </p:cNvSpPr>
          <p:nvPr/>
        </p:nvSpPr>
        <p:spPr>
          <a:xfrm>
            <a:off x="627378" y="242888"/>
            <a:ext cx="100812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Hay dos </a:t>
            </a:r>
            <a:r>
              <a:rPr lang="en-CA" b="1" dirty="0" err="1"/>
              <a:t>tipos</a:t>
            </a:r>
            <a:r>
              <a:rPr lang="en-CA" b="1" dirty="0"/>
              <a:t> de </a:t>
            </a:r>
            <a:r>
              <a:rPr lang="en-CA" b="1" dirty="0" err="1"/>
              <a:t>sistemas</a:t>
            </a:r>
            <a:r>
              <a:rPr lang="en-CA" b="1" dirty="0"/>
              <a:t> (o </a:t>
            </a:r>
            <a:r>
              <a:rPr lang="en-CA" b="1" dirty="0" err="1"/>
              <a:t>metodologías</a:t>
            </a:r>
            <a:r>
              <a:rPr lang="en-CA" b="1" dirty="0"/>
              <a:t>):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FF204A-F16E-43D8-A936-8212624F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294" y="2975978"/>
            <a:ext cx="3566345" cy="30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2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3970AF0-AEB4-46A6-801A-9F2A71281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9079" y="-144379"/>
            <a:ext cx="7571291" cy="75712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68BCA2-32BC-4E14-858A-AD2469509872}"/>
              </a:ext>
            </a:extLst>
          </p:cNvPr>
          <p:cNvSpPr txBox="1"/>
          <p:nvPr/>
        </p:nvSpPr>
        <p:spPr>
          <a:xfrm>
            <a:off x="288382" y="1657922"/>
            <a:ext cx="49814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/>
              <a:t>Entradas</a:t>
            </a:r>
            <a:r>
              <a:rPr lang="en-CA" sz="2400" dirty="0"/>
              <a:t>:</a:t>
            </a:r>
          </a:p>
          <a:p>
            <a:r>
              <a:rPr lang="en-CA" sz="2400" dirty="0"/>
              <a:t>Dado (1-6)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CA" sz="2400" dirty="0"/>
              <a:t>Variable entera (</a:t>
            </a:r>
            <a:r>
              <a:rPr lang="en-CA" sz="2400" dirty="0" err="1"/>
              <a:t>discreta</a:t>
            </a:r>
            <a:r>
              <a:rPr lang="en-CA" sz="2400" dirty="0"/>
              <a:t>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CA" sz="2400" dirty="0" err="1"/>
              <a:t>Aleatoria</a:t>
            </a:r>
            <a:endParaRPr lang="en-CA" sz="2400" dirty="0"/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CA" sz="2400" dirty="0" err="1"/>
              <a:t>Cada</a:t>
            </a:r>
            <a:r>
              <a:rPr lang="en-CA" sz="2400" dirty="0"/>
              <a:t> entrada </a:t>
            </a:r>
            <a:r>
              <a:rPr lang="en-CA" sz="2400" dirty="0" err="1"/>
              <a:t>va</a:t>
            </a:r>
            <a:r>
              <a:rPr lang="en-CA" sz="2400" dirty="0"/>
              <a:t> </a:t>
            </a:r>
            <a:r>
              <a:rPr lang="en-CA" sz="2400" dirty="0" err="1"/>
              <a:t>cambiando</a:t>
            </a:r>
            <a:r>
              <a:rPr lang="en-CA" sz="2400" dirty="0"/>
              <a:t> </a:t>
            </a:r>
            <a:r>
              <a:rPr lang="en-CA" sz="2400" dirty="0" err="1"/>
              <a:t>el</a:t>
            </a:r>
            <a:r>
              <a:rPr lang="en-CA" sz="2400" dirty="0"/>
              <a:t> </a:t>
            </a:r>
            <a:r>
              <a:rPr lang="en-CA" sz="2400" dirty="0" err="1"/>
              <a:t>mapa</a:t>
            </a:r>
            <a:r>
              <a:rPr lang="en-CA" sz="2400" dirty="0"/>
              <a:t> de </a:t>
            </a:r>
            <a:r>
              <a:rPr lang="en-CA" sz="2400" dirty="0" err="1"/>
              <a:t>estados</a:t>
            </a:r>
            <a:r>
              <a:rPr lang="en-CA" sz="2400" dirty="0"/>
              <a:t> del Sistema.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0F7F4-1559-4A99-81E7-D65E0444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6" y="60325"/>
            <a:ext cx="10515600" cy="1325563"/>
          </a:xfrm>
        </p:spPr>
        <p:txBody>
          <a:bodyPr/>
          <a:lstStyle/>
          <a:p>
            <a:r>
              <a:rPr lang="en-CA" dirty="0" err="1"/>
              <a:t>Modelemos</a:t>
            </a:r>
            <a:r>
              <a:rPr lang="en-CA" dirty="0"/>
              <a:t> </a:t>
            </a:r>
            <a:r>
              <a:rPr lang="en-CA" dirty="0" err="1"/>
              <a:t>el</a:t>
            </a:r>
            <a:r>
              <a:rPr lang="en-CA" dirty="0"/>
              <a:t> </a:t>
            </a:r>
            <a:r>
              <a:rPr lang="en-CA" dirty="0" err="1"/>
              <a:t>juego</a:t>
            </a:r>
            <a:r>
              <a:rPr lang="en-CA" dirty="0"/>
              <a:t>: "</a:t>
            </a:r>
            <a:r>
              <a:rPr lang="en-CA" dirty="0" err="1"/>
              <a:t>escalera</a:t>
            </a:r>
            <a:r>
              <a:rPr lang="en-CA" dirty="0"/>
              <a:t>"</a:t>
            </a:r>
            <a:br>
              <a:rPr lang="en-CA" dirty="0"/>
            </a:br>
            <a:r>
              <a:rPr lang="en-CA" dirty="0"/>
              <a:t>(</a:t>
            </a:r>
            <a:r>
              <a:rPr lang="en-CA" dirty="0" err="1"/>
              <a:t>sistema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variable </a:t>
            </a:r>
            <a:r>
              <a:rPr lang="en-CA" dirty="0" err="1"/>
              <a:t>discreta</a:t>
            </a:r>
            <a:r>
              <a:rPr lang="en-CA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5C4488-4925-4A35-8249-94A5B48D01AC}"/>
              </a:ext>
            </a:extLst>
          </p:cNvPr>
          <p:cNvSpPr txBox="1"/>
          <p:nvPr/>
        </p:nvSpPr>
        <p:spPr>
          <a:xfrm>
            <a:off x="288382" y="4482752"/>
            <a:ext cx="420069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/>
              <a:t>Salida</a:t>
            </a:r>
            <a:r>
              <a:rPr lang="en-CA" sz="2400"/>
              <a:t>: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CA" sz="2400"/>
              <a:t>Hay ganador (booleana)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CA" sz="2400"/>
              <a:t>Quién gano? (1,2 o más jugadores)</a:t>
            </a:r>
          </a:p>
        </p:txBody>
      </p:sp>
    </p:spTree>
    <p:extLst>
      <p:ext uri="{BB962C8B-B14F-4D97-AF65-F5344CB8AC3E}">
        <p14:creationId xmlns:p14="http://schemas.microsoft.com/office/powerpoint/2010/main" val="1268313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3970AF0-AEB4-46A6-801A-9F2A71281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4740" y="-1"/>
            <a:ext cx="7351295" cy="73512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68BCA2-32BC-4E14-858A-AD2469509872}"/>
              </a:ext>
            </a:extLst>
          </p:cNvPr>
          <p:cNvSpPr txBox="1"/>
          <p:nvPr/>
        </p:nvSpPr>
        <p:spPr>
          <a:xfrm>
            <a:off x="330197" y="1132038"/>
            <a:ext cx="756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/>
              <a:t>En éste caso el sistema es de "caja de cristal": podemos deducir sus reglas mediante inspección o leyendo las instrucciones (no hay que realizar experimentos)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0F7F4-1559-4A99-81E7-D65E0444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6" y="60325"/>
            <a:ext cx="10515600" cy="1325563"/>
          </a:xfrm>
        </p:spPr>
        <p:txBody>
          <a:bodyPr/>
          <a:lstStyle/>
          <a:p>
            <a:r>
              <a:rPr lang="en-CA"/>
              <a:t>¿Cómo se modela?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5C4488-4925-4A35-8249-94A5B48D01AC}"/>
              </a:ext>
            </a:extLst>
          </p:cNvPr>
          <p:cNvSpPr txBox="1"/>
          <p:nvPr/>
        </p:nvSpPr>
        <p:spPr>
          <a:xfrm>
            <a:off x="415310" y="2580757"/>
            <a:ext cx="672084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err="1"/>
              <a:t>Reglas</a:t>
            </a:r>
            <a:r>
              <a:rPr lang="en-CA" sz="3200" b="1" dirty="0"/>
              <a:t>:</a:t>
            </a:r>
          </a:p>
          <a:p>
            <a:r>
              <a:rPr lang="en-CA" sz="3200" b="1" dirty="0"/>
              <a:t>Para </a:t>
            </a:r>
            <a:r>
              <a:rPr lang="en-CA" sz="3200" b="1" dirty="0" err="1"/>
              <a:t>cada</a:t>
            </a:r>
            <a:r>
              <a:rPr lang="en-CA" sz="3200" b="1" dirty="0"/>
              <a:t> </a:t>
            </a:r>
            <a:r>
              <a:rPr lang="en-CA" sz="3200" b="1" dirty="0" err="1"/>
              <a:t>jugador</a:t>
            </a:r>
            <a:r>
              <a:rPr lang="en-CA" sz="3200" b="1" dirty="0"/>
              <a:t>:</a:t>
            </a:r>
          </a:p>
          <a:p>
            <a:r>
              <a:rPr lang="en-CA" sz="3200" dirty="0" err="1"/>
              <a:t>nueva</a:t>
            </a:r>
            <a:r>
              <a:rPr lang="en-CA" sz="3200" dirty="0"/>
              <a:t> = actual + dado</a:t>
            </a:r>
          </a:p>
          <a:p>
            <a:r>
              <a:rPr lang="en-CA" sz="3200" dirty="0" err="1"/>
              <a:t>si</a:t>
            </a:r>
            <a:r>
              <a:rPr lang="en-CA" sz="3200" dirty="0"/>
              <a:t> (</a:t>
            </a:r>
            <a:r>
              <a:rPr lang="en-CA" sz="3200" dirty="0" err="1"/>
              <a:t>nueva</a:t>
            </a:r>
            <a:r>
              <a:rPr lang="en-CA" sz="3200" dirty="0"/>
              <a:t>==5), </a:t>
            </a:r>
            <a:r>
              <a:rPr lang="en-CA" sz="3200" dirty="0" err="1"/>
              <a:t>nueva</a:t>
            </a:r>
            <a:r>
              <a:rPr lang="en-CA" sz="3200" dirty="0"/>
              <a:t>=23</a:t>
            </a:r>
          </a:p>
          <a:p>
            <a:r>
              <a:rPr lang="en-CA" sz="3200" dirty="0" err="1"/>
              <a:t>si</a:t>
            </a:r>
            <a:r>
              <a:rPr lang="en-CA" sz="3200" dirty="0"/>
              <a:t> (</a:t>
            </a:r>
            <a:r>
              <a:rPr lang="en-CA" sz="3200" dirty="0" err="1"/>
              <a:t>nueva</a:t>
            </a:r>
            <a:r>
              <a:rPr lang="en-CA" sz="3200" dirty="0"/>
              <a:t>==9), </a:t>
            </a:r>
            <a:r>
              <a:rPr lang="en-CA" sz="3200" dirty="0" err="1"/>
              <a:t>nueva</a:t>
            </a:r>
            <a:r>
              <a:rPr lang="en-CA" sz="3200" dirty="0"/>
              <a:t>=3</a:t>
            </a:r>
          </a:p>
          <a:p>
            <a:endParaRPr lang="en-CA" sz="3200" dirty="0"/>
          </a:p>
          <a:p>
            <a:r>
              <a:rPr lang="en-CA" sz="3200" dirty="0"/>
              <a:t>... etc.</a:t>
            </a:r>
          </a:p>
          <a:p>
            <a:r>
              <a:rPr lang="en-CA" sz="3200" dirty="0" err="1"/>
              <a:t>si</a:t>
            </a:r>
            <a:r>
              <a:rPr lang="en-CA" sz="3200" dirty="0"/>
              <a:t> (</a:t>
            </a:r>
            <a:r>
              <a:rPr lang="en-CA" sz="3200" dirty="0" err="1"/>
              <a:t>nueva</a:t>
            </a:r>
            <a:r>
              <a:rPr lang="en-CA" sz="3200" dirty="0"/>
              <a:t>=100) </a:t>
            </a:r>
            <a:r>
              <a:rPr lang="en-CA" sz="3200" dirty="0">
                <a:latin typeface="LM Roman 12" panose="00000500000000000000" pitchFamily="50" charset="0"/>
              </a:rPr>
              <a:t>→</a:t>
            </a:r>
            <a:r>
              <a:rPr lang="en-CA" sz="3200" dirty="0"/>
              <a:t> </a:t>
            </a:r>
            <a:r>
              <a:rPr lang="en-CA" sz="3200" dirty="0" err="1"/>
              <a:t>ganador</a:t>
            </a:r>
            <a:endParaRPr lang="en-CA" sz="3200" dirty="0"/>
          </a:p>
          <a:p>
            <a:endParaRPr lang="en-CA" sz="3200" dirty="0"/>
          </a:p>
          <a:p>
            <a:endParaRPr lang="en-CA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4099415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DC829-6679-448D-B984-73875C38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err="1"/>
              <a:t>Ventajas</a:t>
            </a:r>
            <a:r>
              <a:rPr lang="en-CA" b="1" dirty="0"/>
              <a:t> de la </a:t>
            </a:r>
            <a:r>
              <a:rPr lang="en-CA" b="1" dirty="0" err="1"/>
              <a:t>Simulación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4A1BB-E6B0-4BD9-861D-D9832DC3D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664" y="1717946"/>
            <a:ext cx="7482192" cy="4351338"/>
          </a:xfrm>
        </p:spPr>
        <p:txBody>
          <a:bodyPr>
            <a:normAutofit fontScale="85000" lnSpcReduction="20000"/>
          </a:bodyPr>
          <a:lstStyle/>
          <a:p>
            <a:r>
              <a:rPr lang="en-CA" dirty="0" err="1"/>
              <a:t>Simular</a:t>
            </a:r>
            <a:r>
              <a:rPr lang="en-CA" dirty="0"/>
              <a:t> es "</a:t>
            </a:r>
            <a:r>
              <a:rPr lang="en-CA" dirty="0" err="1"/>
              <a:t>experimentar</a:t>
            </a:r>
            <a:r>
              <a:rPr lang="en-CA" dirty="0"/>
              <a:t> </a:t>
            </a:r>
            <a:r>
              <a:rPr lang="en-CA" dirty="0" err="1"/>
              <a:t>sobre</a:t>
            </a:r>
            <a:r>
              <a:rPr lang="en-CA" dirty="0"/>
              <a:t> un </a:t>
            </a:r>
            <a:r>
              <a:rPr lang="en-CA" dirty="0" err="1"/>
              <a:t>modelo</a:t>
            </a:r>
            <a:r>
              <a:rPr lang="en-CA" dirty="0"/>
              <a:t>“.</a:t>
            </a:r>
          </a:p>
          <a:p>
            <a:r>
              <a:rPr lang="en-CA" dirty="0"/>
              <a:t>El </a:t>
            </a:r>
            <a:r>
              <a:rPr lang="en-CA" i="1" dirty="0" err="1"/>
              <a:t>simulacionista</a:t>
            </a:r>
            <a:r>
              <a:rPr lang="en-CA" dirty="0"/>
              <a:t> </a:t>
            </a:r>
            <a:r>
              <a:rPr lang="en-CA" dirty="0" err="1"/>
              <a:t>establece</a:t>
            </a:r>
            <a:r>
              <a:rPr lang="en-CA" dirty="0"/>
              <a:t> las </a:t>
            </a:r>
            <a:r>
              <a:rPr lang="en-CA" dirty="0" err="1"/>
              <a:t>reglas</a:t>
            </a:r>
            <a:r>
              <a:rPr lang="en-CA" dirty="0"/>
              <a:t> del </a:t>
            </a:r>
            <a:r>
              <a:rPr lang="en-CA" dirty="0" err="1"/>
              <a:t>Universo</a:t>
            </a:r>
            <a:r>
              <a:rPr lang="en-CA" dirty="0"/>
              <a:t> y se </a:t>
            </a:r>
            <a:r>
              <a:rPr lang="en-CA" dirty="0" err="1"/>
              <a:t>sienta</a:t>
            </a:r>
            <a:r>
              <a:rPr lang="en-CA" dirty="0"/>
              <a:t> a </a:t>
            </a:r>
            <a:r>
              <a:rPr lang="en-CA" dirty="0" err="1"/>
              <a:t>observarlo</a:t>
            </a:r>
            <a:r>
              <a:rPr lang="en-CA" dirty="0"/>
              <a:t>.</a:t>
            </a:r>
          </a:p>
          <a:p>
            <a:r>
              <a:rPr lang="en-CA" dirty="0"/>
              <a:t>Una </a:t>
            </a:r>
            <a:r>
              <a:rPr lang="en-CA" dirty="0" err="1"/>
              <a:t>simulación</a:t>
            </a:r>
            <a:r>
              <a:rPr lang="en-CA" dirty="0"/>
              <a:t> se </a:t>
            </a:r>
            <a:r>
              <a:rPr lang="en-CA" dirty="0" err="1"/>
              <a:t>puede</a:t>
            </a:r>
            <a:r>
              <a:rPr lang="en-CA" dirty="0"/>
              <a:t> </a:t>
            </a:r>
            <a:r>
              <a:rPr lang="en-CA" dirty="0" err="1"/>
              <a:t>ejecutar</a:t>
            </a:r>
            <a:r>
              <a:rPr lang="en-CA" dirty="0"/>
              <a:t> “</a:t>
            </a:r>
            <a:r>
              <a:rPr lang="en-CA" dirty="0" err="1"/>
              <a:t>muchas</a:t>
            </a:r>
            <a:r>
              <a:rPr lang="en-CA" dirty="0"/>
              <a:t> </a:t>
            </a:r>
            <a:r>
              <a:rPr lang="en-CA" dirty="0" err="1"/>
              <a:t>veces</a:t>
            </a:r>
            <a:r>
              <a:rPr lang="en-CA" dirty="0"/>
              <a:t>”.</a:t>
            </a:r>
          </a:p>
          <a:p>
            <a:r>
              <a:rPr lang="en-CA" dirty="0" err="1"/>
              <a:t>Algunos</a:t>
            </a:r>
            <a:r>
              <a:rPr lang="en-CA" dirty="0"/>
              <a:t> </a:t>
            </a:r>
            <a:r>
              <a:rPr lang="en-CA" dirty="0" err="1"/>
              <a:t>problemas</a:t>
            </a:r>
            <a:r>
              <a:rPr lang="en-CA" dirty="0"/>
              <a:t> son </a:t>
            </a:r>
            <a:r>
              <a:rPr lang="en-CA" dirty="0" err="1"/>
              <a:t>difíciles</a:t>
            </a:r>
            <a:r>
              <a:rPr lang="en-CA" dirty="0"/>
              <a:t> o </a:t>
            </a:r>
            <a:r>
              <a:rPr lang="en-CA" dirty="0" err="1"/>
              <a:t>imposibles</a:t>
            </a:r>
            <a:r>
              <a:rPr lang="en-CA" dirty="0"/>
              <a:t> de </a:t>
            </a:r>
            <a:r>
              <a:rPr lang="en-CA" dirty="0" err="1"/>
              <a:t>plantear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forma </a:t>
            </a:r>
            <a:r>
              <a:rPr lang="en-CA" dirty="0" err="1"/>
              <a:t>analítica</a:t>
            </a:r>
            <a:r>
              <a:rPr lang="en-CA" dirty="0"/>
              <a:t>.</a:t>
            </a:r>
          </a:p>
          <a:p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el</a:t>
            </a:r>
            <a:r>
              <a:rPr lang="en-CA" dirty="0"/>
              <a:t> </a:t>
            </a:r>
            <a:r>
              <a:rPr lang="en-CA" dirty="0" err="1"/>
              <a:t>juego</a:t>
            </a:r>
            <a:r>
              <a:rPr lang="en-CA" dirty="0"/>
              <a:t> de </a:t>
            </a:r>
            <a:r>
              <a:rPr lang="en-CA" dirty="0" err="1"/>
              <a:t>Escalera</a:t>
            </a:r>
            <a:r>
              <a:rPr lang="en-CA" dirty="0"/>
              <a:t>: </a:t>
            </a:r>
            <a:r>
              <a:rPr lang="en-CA" dirty="0" err="1"/>
              <a:t>Cual</a:t>
            </a:r>
            <a:r>
              <a:rPr lang="en-CA" dirty="0"/>
              <a:t> es la </a:t>
            </a:r>
            <a:r>
              <a:rPr lang="en-CA" dirty="0" err="1"/>
              <a:t>ventaja</a:t>
            </a:r>
            <a:r>
              <a:rPr lang="en-CA" dirty="0"/>
              <a:t> </a:t>
            </a:r>
            <a:r>
              <a:rPr lang="en-CA" dirty="0" err="1"/>
              <a:t>probabilística</a:t>
            </a:r>
            <a:r>
              <a:rPr lang="en-CA" dirty="0"/>
              <a:t> del primer </a:t>
            </a:r>
            <a:r>
              <a:rPr lang="en-CA" dirty="0" err="1"/>
              <a:t>jugador</a:t>
            </a:r>
            <a:r>
              <a:rPr lang="en-CA" dirty="0"/>
              <a:t>?</a:t>
            </a:r>
          </a:p>
          <a:p>
            <a:r>
              <a:rPr lang="pt-BR" dirty="0"/>
              <a:t>Corriendo las simulación un millón de veces, se tiene:</a:t>
            </a:r>
          </a:p>
          <a:p>
            <a:pPr marL="0" indent="0">
              <a:buNone/>
            </a:pPr>
            <a:r>
              <a:rPr lang="pt-BR" dirty="0"/>
              <a:t>	Primer jugador: 510176  </a:t>
            </a:r>
          </a:p>
          <a:p>
            <a:pPr marL="0" indent="0">
              <a:buNone/>
            </a:pPr>
            <a:r>
              <a:rPr lang="pt-BR" dirty="0"/>
              <a:t>	Segundo jugador: 489824     </a:t>
            </a:r>
          </a:p>
          <a:p>
            <a:pPr marL="0" indent="0">
              <a:buNone/>
            </a:pPr>
            <a:r>
              <a:rPr lang="pt-BR" dirty="0"/>
              <a:t>	Factor de ventaja:  1.04154758 = 4.1%</a:t>
            </a:r>
            <a:endParaRPr lang="en-CA" dirty="0"/>
          </a:p>
          <a:p>
            <a:endParaRPr lang="en-CA" dirty="0"/>
          </a:p>
        </p:txBody>
      </p:sp>
      <p:pic>
        <p:nvPicPr>
          <p:cNvPr id="1026" name="Picture 2" descr="Creation of Adam - Hands of God - Michelangelo Painting Sistine Chapel Art  Print | eBay">
            <a:extLst>
              <a:ext uri="{FF2B5EF4-FFF2-40B4-BE49-F238E27FC236}">
                <a16:creationId xmlns:a16="http://schemas.microsoft.com/office/drawing/2014/main" id="{A64F2BF8-3A19-4E5F-87A5-66917E08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856" y="2566061"/>
            <a:ext cx="4163438" cy="326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CEDE77-265E-407A-9298-79BCA44A3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484" y="365125"/>
            <a:ext cx="1542422" cy="154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27910A3-8EF5-4506-A93F-71EE3F3590F7}"/>
              </a:ext>
            </a:extLst>
          </p:cNvPr>
          <p:cNvSpPr txBox="1">
            <a:spLocks/>
          </p:cNvSpPr>
          <p:nvPr/>
        </p:nvSpPr>
        <p:spPr>
          <a:xfrm>
            <a:off x="627378" y="242888"/>
            <a:ext cx="100812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 err="1"/>
              <a:t>Simulación</a:t>
            </a:r>
            <a:r>
              <a:rPr lang="en-CA" b="1" dirty="0"/>
              <a:t> (Python):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35C1C-C10B-48D2-8F8A-B193598A0D50}"/>
              </a:ext>
            </a:extLst>
          </p:cNvPr>
          <p:cNvSpPr txBox="1"/>
          <p:nvPr/>
        </p:nvSpPr>
        <p:spPr>
          <a:xfrm>
            <a:off x="318347" y="1378479"/>
            <a:ext cx="526965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Courier New" panose="02070309020205020404" pitchFamily="49" charset="0"/>
              </a:rPr>
              <a:t>import</a:t>
            </a:r>
            <a:r>
              <a:rPr lang="es-ES" dirty="0">
                <a:latin typeface="Courier New" panose="02070309020205020404" pitchFamily="49" charset="0"/>
              </a:rPr>
              <a:t> </a:t>
            </a:r>
            <a:r>
              <a:rPr lang="es-ES" dirty="0" err="1">
                <a:latin typeface="Courier New" panose="02070309020205020404" pitchFamily="49" charset="0"/>
              </a:rPr>
              <a:t>random</a:t>
            </a:r>
            <a:endParaRPr lang="es-ES" dirty="0">
              <a:latin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</a:endParaRPr>
          </a:p>
          <a:p>
            <a:r>
              <a:rPr lang="es-ES" dirty="0">
                <a:latin typeface="Courier New" panose="02070309020205020404" pitchFamily="49" charset="0"/>
              </a:rPr>
              <a:t># procesa un dado para el juego de escalera</a:t>
            </a:r>
          </a:p>
          <a:p>
            <a:r>
              <a:rPr lang="es-ES" dirty="0" err="1">
                <a:latin typeface="Courier New" panose="02070309020205020404" pitchFamily="49" charset="0"/>
              </a:rPr>
              <a:t>def</a:t>
            </a:r>
            <a:r>
              <a:rPr lang="es-ES" dirty="0">
                <a:latin typeface="Courier New" panose="02070309020205020404" pitchFamily="49" charset="0"/>
              </a:rPr>
              <a:t> procesar(actual):</a:t>
            </a:r>
          </a:p>
          <a:p>
            <a:r>
              <a:rPr lang="es-ES" dirty="0">
                <a:latin typeface="Courier New" panose="02070309020205020404" pitchFamily="49" charset="0"/>
              </a:rPr>
              <a:t>    dado = </a:t>
            </a:r>
            <a:r>
              <a:rPr lang="es-ES" dirty="0" err="1">
                <a:latin typeface="Courier New" panose="02070309020205020404" pitchFamily="49" charset="0"/>
              </a:rPr>
              <a:t>random.randint</a:t>
            </a:r>
            <a:r>
              <a:rPr lang="es-ES" dirty="0">
                <a:latin typeface="Courier New" panose="02070309020205020404" pitchFamily="49" charset="0"/>
              </a:rPr>
              <a:t>(1,6)</a:t>
            </a:r>
          </a:p>
          <a:p>
            <a:r>
              <a:rPr lang="es-ES" dirty="0">
                <a:latin typeface="Courier New" panose="02070309020205020404" pitchFamily="49" charset="0"/>
              </a:rPr>
              <a:t>    siguiente=</a:t>
            </a:r>
            <a:r>
              <a:rPr lang="es-ES" dirty="0" err="1">
                <a:latin typeface="Courier New" panose="02070309020205020404" pitchFamily="49" charset="0"/>
              </a:rPr>
              <a:t>actual+dado</a:t>
            </a:r>
            <a:endParaRPr lang="es-ES" dirty="0">
              <a:latin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</a:endParaRPr>
          </a:p>
          <a:p>
            <a:r>
              <a:rPr lang="es-ES" dirty="0">
                <a:latin typeface="Courier New" panose="02070309020205020404" pitchFamily="49" charset="0"/>
              </a:rPr>
              <a:t>    </a:t>
            </a:r>
            <a:r>
              <a:rPr lang="es-ES" dirty="0" err="1">
                <a:latin typeface="Courier New" panose="02070309020205020404" pitchFamily="49" charset="0"/>
              </a:rPr>
              <a:t>if</a:t>
            </a:r>
            <a:r>
              <a:rPr lang="es-ES" dirty="0">
                <a:latin typeface="Courier New" panose="02070309020205020404" pitchFamily="49" charset="0"/>
              </a:rPr>
              <a:t> siguiente==5:</a:t>
            </a:r>
          </a:p>
          <a:p>
            <a:r>
              <a:rPr lang="es-ES" dirty="0">
                <a:latin typeface="Courier New" panose="02070309020205020404" pitchFamily="49" charset="0"/>
              </a:rPr>
              <a:t>        siguiente=23</a:t>
            </a:r>
          </a:p>
          <a:p>
            <a:r>
              <a:rPr lang="es-ES" dirty="0">
                <a:latin typeface="Courier New" panose="02070309020205020404" pitchFamily="49" charset="0"/>
              </a:rPr>
              <a:t>        </a:t>
            </a:r>
          </a:p>
          <a:p>
            <a:r>
              <a:rPr lang="es-ES" dirty="0">
                <a:latin typeface="Courier New" panose="02070309020205020404" pitchFamily="49" charset="0"/>
              </a:rPr>
              <a:t>    </a:t>
            </a:r>
            <a:r>
              <a:rPr lang="es-ES" dirty="0" err="1">
                <a:latin typeface="Courier New" panose="02070309020205020404" pitchFamily="49" charset="0"/>
              </a:rPr>
              <a:t>if</a:t>
            </a:r>
            <a:r>
              <a:rPr lang="es-ES" dirty="0">
                <a:latin typeface="Courier New" panose="02070309020205020404" pitchFamily="49" charset="0"/>
              </a:rPr>
              <a:t> siguiente==9:</a:t>
            </a:r>
          </a:p>
          <a:p>
            <a:r>
              <a:rPr lang="es-ES" dirty="0">
                <a:latin typeface="Courier New" panose="02070309020205020404" pitchFamily="49" charset="0"/>
              </a:rPr>
              <a:t>        siguiente=3</a:t>
            </a:r>
          </a:p>
          <a:p>
            <a:endParaRPr lang="es-ES" dirty="0">
              <a:latin typeface="Courier New" panose="02070309020205020404" pitchFamily="49" charset="0"/>
            </a:endParaRPr>
          </a:p>
          <a:p>
            <a:r>
              <a:rPr lang="es-ES" dirty="0">
                <a:latin typeface="Courier New" panose="02070309020205020404" pitchFamily="49" charset="0"/>
              </a:rPr>
              <a:t>...</a:t>
            </a:r>
          </a:p>
          <a:p>
            <a:endParaRPr lang="es-ES" dirty="0">
              <a:latin typeface="Courier New" panose="02070309020205020404" pitchFamily="49" charset="0"/>
            </a:endParaRPr>
          </a:p>
          <a:p>
            <a:r>
              <a:rPr lang="es-ES" dirty="0">
                <a:latin typeface="Courier New" panose="02070309020205020404" pitchFamily="49" charset="0"/>
              </a:rPr>
              <a:t>    </a:t>
            </a:r>
            <a:r>
              <a:rPr lang="es-ES" dirty="0" err="1">
                <a:latin typeface="Courier New" panose="02070309020205020404" pitchFamily="49" charset="0"/>
              </a:rPr>
              <a:t>if</a:t>
            </a:r>
            <a:r>
              <a:rPr lang="es-ES" dirty="0">
                <a:latin typeface="Courier New" panose="02070309020205020404" pitchFamily="49" charset="0"/>
              </a:rPr>
              <a:t> siguiente&gt;100:</a:t>
            </a:r>
          </a:p>
          <a:p>
            <a:r>
              <a:rPr lang="es-ES" dirty="0">
                <a:latin typeface="Courier New" panose="02070309020205020404" pitchFamily="49" charset="0"/>
              </a:rPr>
              <a:t>        </a:t>
            </a:r>
            <a:r>
              <a:rPr lang="es-ES" dirty="0" err="1">
                <a:latin typeface="Courier New" panose="02070309020205020404" pitchFamily="49" charset="0"/>
              </a:rPr>
              <a:t>return</a:t>
            </a:r>
            <a:r>
              <a:rPr lang="es-ES" dirty="0">
                <a:latin typeface="Courier New" panose="02070309020205020404" pitchFamily="49" charset="0"/>
              </a:rPr>
              <a:t> actual</a:t>
            </a:r>
          </a:p>
          <a:p>
            <a:r>
              <a:rPr lang="es-ES" dirty="0">
                <a:latin typeface="Courier New" panose="02070309020205020404" pitchFamily="49" charset="0"/>
              </a:rPr>
              <a:t>    </a:t>
            </a:r>
            <a:r>
              <a:rPr lang="es-ES" dirty="0" err="1">
                <a:latin typeface="Courier New" panose="02070309020205020404" pitchFamily="49" charset="0"/>
              </a:rPr>
              <a:t>return</a:t>
            </a:r>
            <a:r>
              <a:rPr lang="es-ES" dirty="0">
                <a:latin typeface="Courier New" panose="02070309020205020404" pitchFamily="49" charset="0"/>
              </a:rPr>
              <a:t> siguiente</a:t>
            </a:r>
          </a:p>
          <a:p>
            <a:endParaRPr lang="es-ES" dirty="0">
              <a:latin typeface="Courier New" panose="02070309020205020404" pitchFamily="49" charset="0"/>
            </a:endParaRPr>
          </a:p>
          <a:p>
            <a:r>
              <a:rPr lang="es-ES" dirty="0">
                <a:latin typeface="Courier New" panose="02070309020205020404" pitchFamily="49" charset="0"/>
              </a:rPr>
              <a:t> </a:t>
            </a:r>
            <a:endParaRPr lang="en-CA" dirty="0">
              <a:latin typeface="Courier New" panose="02070309020205020404" pitchFamily="49" charset="0"/>
            </a:endParaRPr>
          </a:p>
          <a:p>
            <a:endParaRPr lang="en-CA" dirty="0">
              <a:latin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66962B-37D9-4759-B9D1-5728A03F38EE}"/>
              </a:ext>
            </a:extLst>
          </p:cNvPr>
          <p:cNvSpPr txBox="1"/>
          <p:nvPr/>
        </p:nvSpPr>
        <p:spPr>
          <a:xfrm>
            <a:off x="5825512" y="1394856"/>
            <a:ext cx="61163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</a:rPr>
              <a:t>pablo =1</a:t>
            </a:r>
          </a:p>
          <a:p>
            <a:r>
              <a:rPr lang="es-ES" dirty="0">
                <a:latin typeface="Courier New" panose="02070309020205020404" pitchFamily="49" charset="0"/>
              </a:rPr>
              <a:t>pedro =1</a:t>
            </a:r>
          </a:p>
          <a:p>
            <a:endParaRPr lang="es-ES" dirty="0">
              <a:latin typeface="Courier New" panose="02070309020205020404" pitchFamily="49" charset="0"/>
            </a:endParaRPr>
          </a:p>
          <a:p>
            <a:r>
              <a:rPr lang="es-ES" dirty="0">
                <a:latin typeface="Courier New" panose="02070309020205020404" pitchFamily="49" charset="0"/>
              </a:rPr>
              <a:t>jugando=True</a:t>
            </a:r>
          </a:p>
          <a:p>
            <a:r>
              <a:rPr lang="es-ES" dirty="0">
                <a:latin typeface="Courier New" panose="02070309020205020404" pitchFamily="49" charset="0"/>
              </a:rPr>
              <a:t>jugada=1</a:t>
            </a:r>
          </a:p>
          <a:p>
            <a:endParaRPr lang="es-ES" dirty="0">
              <a:latin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</a:rPr>
              <a:t>while</a:t>
            </a:r>
            <a:r>
              <a:rPr lang="es-ES" dirty="0">
                <a:latin typeface="Courier New" panose="02070309020205020404" pitchFamily="49" charset="0"/>
              </a:rPr>
              <a:t> jugando:</a:t>
            </a:r>
          </a:p>
          <a:p>
            <a:r>
              <a:rPr lang="es-ES" dirty="0">
                <a:latin typeface="Courier New" panose="02070309020205020404" pitchFamily="49" charset="0"/>
              </a:rPr>
              <a:t>    </a:t>
            </a:r>
            <a:r>
              <a:rPr lang="es-ES" dirty="0" err="1">
                <a:latin typeface="Courier New" panose="02070309020205020404" pitchFamily="49" charset="0"/>
              </a:rPr>
              <a:t>print</a:t>
            </a:r>
            <a:r>
              <a:rPr lang="es-ES" dirty="0">
                <a:latin typeface="Courier New" panose="02070309020205020404" pitchFamily="49" charset="0"/>
              </a:rPr>
              <a:t>(" jugada: %8d pablo: %8d  pedro %8d" %(jugada, pablo, pedro))</a:t>
            </a:r>
          </a:p>
          <a:p>
            <a:r>
              <a:rPr lang="es-ES" dirty="0">
                <a:latin typeface="Courier New" panose="02070309020205020404" pitchFamily="49" charset="0"/>
              </a:rPr>
              <a:t>    pablo=procesar(pablo)</a:t>
            </a:r>
          </a:p>
          <a:p>
            <a:r>
              <a:rPr lang="es-ES" dirty="0">
                <a:latin typeface="Courier New" panose="02070309020205020404" pitchFamily="49" charset="0"/>
              </a:rPr>
              <a:t>    </a:t>
            </a:r>
            <a:r>
              <a:rPr lang="es-ES" dirty="0" err="1">
                <a:latin typeface="Courier New" panose="02070309020205020404" pitchFamily="49" charset="0"/>
              </a:rPr>
              <a:t>if</a:t>
            </a:r>
            <a:r>
              <a:rPr lang="es-ES" dirty="0">
                <a:latin typeface="Courier New" panose="02070309020205020404" pitchFamily="49" charset="0"/>
              </a:rPr>
              <a:t> pablo==100:</a:t>
            </a:r>
          </a:p>
          <a:p>
            <a:r>
              <a:rPr lang="es-ES" dirty="0">
                <a:latin typeface="Courier New" panose="02070309020205020404" pitchFamily="49" charset="0"/>
              </a:rPr>
              <a:t>        </a:t>
            </a:r>
            <a:r>
              <a:rPr lang="es-ES" dirty="0" err="1">
                <a:latin typeface="Courier New" panose="02070309020205020404" pitchFamily="49" charset="0"/>
              </a:rPr>
              <a:t>print</a:t>
            </a:r>
            <a:r>
              <a:rPr lang="es-ES" dirty="0">
                <a:latin typeface="Courier New" panose="02070309020205020404" pitchFamily="49" charset="0"/>
              </a:rPr>
              <a:t>("gano pablo")</a:t>
            </a:r>
          </a:p>
          <a:p>
            <a:r>
              <a:rPr lang="es-ES" dirty="0">
                <a:latin typeface="Courier New" panose="02070309020205020404" pitchFamily="49" charset="0"/>
              </a:rPr>
              <a:t>        jugando=False</a:t>
            </a:r>
          </a:p>
          <a:p>
            <a:r>
              <a:rPr lang="es-ES" dirty="0">
                <a:latin typeface="Courier New" panose="02070309020205020404" pitchFamily="49" charset="0"/>
              </a:rPr>
              <a:t>    </a:t>
            </a:r>
            <a:r>
              <a:rPr lang="es-ES" dirty="0" err="1">
                <a:latin typeface="Courier New" panose="02070309020205020404" pitchFamily="49" charset="0"/>
              </a:rPr>
              <a:t>if</a:t>
            </a:r>
            <a:r>
              <a:rPr lang="es-ES" dirty="0">
                <a:latin typeface="Courier New" panose="02070309020205020404" pitchFamily="49" charset="0"/>
              </a:rPr>
              <a:t> jugando:</a:t>
            </a:r>
          </a:p>
          <a:p>
            <a:r>
              <a:rPr lang="es-ES" dirty="0">
                <a:latin typeface="Courier New" panose="02070309020205020404" pitchFamily="49" charset="0"/>
              </a:rPr>
              <a:t>        pedro=procesar(pedro)</a:t>
            </a:r>
          </a:p>
          <a:p>
            <a:r>
              <a:rPr lang="es-ES" dirty="0">
                <a:latin typeface="Courier New" panose="02070309020205020404" pitchFamily="49" charset="0"/>
              </a:rPr>
              <a:t>        </a:t>
            </a:r>
            <a:r>
              <a:rPr lang="es-ES" dirty="0" err="1">
                <a:latin typeface="Courier New" panose="02070309020205020404" pitchFamily="49" charset="0"/>
              </a:rPr>
              <a:t>if</a:t>
            </a:r>
            <a:r>
              <a:rPr lang="es-ES" dirty="0">
                <a:latin typeface="Courier New" panose="02070309020205020404" pitchFamily="49" charset="0"/>
              </a:rPr>
              <a:t> pedro==100:</a:t>
            </a:r>
          </a:p>
          <a:p>
            <a:r>
              <a:rPr lang="es-ES" dirty="0">
                <a:latin typeface="Courier New" panose="02070309020205020404" pitchFamily="49" charset="0"/>
              </a:rPr>
              <a:t>          </a:t>
            </a:r>
            <a:r>
              <a:rPr lang="es-ES" dirty="0" err="1">
                <a:latin typeface="Courier New" panose="02070309020205020404" pitchFamily="49" charset="0"/>
              </a:rPr>
              <a:t>print</a:t>
            </a:r>
            <a:r>
              <a:rPr lang="es-ES" dirty="0">
                <a:latin typeface="Courier New" panose="02070309020205020404" pitchFamily="49" charset="0"/>
              </a:rPr>
              <a:t>("gano pedro")</a:t>
            </a:r>
          </a:p>
          <a:p>
            <a:r>
              <a:rPr lang="es-ES" dirty="0">
                <a:latin typeface="Courier New" panose="02070309020205020404" pitchFamily="49" charset="0"/>
              </a:rPr>
              <a:t>          jugando=False</a:t>
            </a:r>
          </a:p>
          <a:p>
            <a:r>
              <a:rPr lang="es-ES" dirty="0">
                <a:latin typeface="Courier New" panose="02070309020205020404" pitchFamily="49" charset="0"/>
              </a:rPr>
              <a:t>    jugada+=1</a:t>
            </a:r>
          </a:p>
          <a:p>
            <a:endParaRPr lang="en-CA" dirty="0">
              <a:latin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97D78-E4C3-4805-9FBC-8652FC84A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410" y="242888"/>
            <a:ext cx="1542422" cy="154242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960314-1F1A-4C32-88DE-BF8D8163E008}"/>
              </a:ext>
            </a:extLst>
          </p:cNvPr>
          <p:cNvCxnSpPr/>
          <p:nvPr/>
        </p:nvCxnSpPr>
        <p:spPr>
          <a:xfrm flipV="1">
            <a:off x="5390147" y="1263316"/>
            <a:ext cx="0" cy="53059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606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49E65-64D6-4121-A8BD-1B32254D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Corriendo</a:t>
            </a:r>
            <a:r>
              <a:rPr lang="en-CA" dirty="0"/>
              <a:t> la </a:t>
            </a:r>
            <a:r>
              <a:rPr lang="en-CA" dirty="0" err="1"/>
              <a:t>simulación</a:t>
            </a:r>
            <a:r>
              <a:rPr lang="en-CA" dirty="0"/>
              <a:t> “</a:t>
            </a:r>
            <a:r>
              <a:rPr lang="en-CA" dirty="0" err="1"/>
              <a:t>muchas</a:t>
            </a:r>
            <a:r>
              <a:rPr lang="en-CA" dirty="0"/>
              <a:t> </a:t>
            </a:r>
            <a:r>
              <a:rPr lang="en-CA" dirty="0" err="1"/>
              <a:t>veces</a:t>
            </a:r>
            <a:r>
              <a:rPr lang="en-CA" dirty="0"/>
              <a:t>”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D44BF12-91AE-4209-AC65-75CBD9E01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683531"/>
              </p:ext>
            </p:extLst>
          </p:nvPr>
        </p:nvGraphicFramePr>
        <p:xfrm>
          <a:off x="838200" y="2188723"/>
          <a:ext cx="10223769" cy="3905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7923">
                  <a:extLst>
                    <a:ext uri="{9D8B030D-6E8A-4147-A177-3AD203B41FA5}">
                      <a16:colId xmlns:a16="http://schemas.microsoft.com/office/drawing/2014/main" val="3641720590"/>
                    </a:ext>
                  </a:extLst>
                </a:gridCol>
                <a:gridCol w="3407923">
                  <a:extLst>
                    <a:ext uri="{9D8B030D-6E8A-4147-A177-3AD203B41FA5}">
                      <a16:colId xmlns:a16="http://schemas.microsoft.com/office/drawing/2014/main" val="2991195531"/>
                    </a:ext>
                  </a:extLst>
                </a:gridCol>
                <a:gridCol w="3407923">
                  <a:extLst>
                    <a:ext uri="{9D8B030D-6E8A-4147-A177-3AD203B41FA5}">
                      <a16:colId xmlns:a16="http://schemas.microsoft.com/office/drawing/2014/main" val="390232348"/>
                    </a:ext>
                  </a:extLst>
                </a:gridCol>
              </a:tblGrid>
              <a:tr h="572307"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Primer </a:t>
                      </a:r>
                      <a:r>
                        <a:rPr lang="en-CA" sz="2800" dirty="0" err="1"/>
                        <a:t>Jugador</a:t>
                      </a:r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Segundo </a:t>
                      </a:r>
                      <a:r>
                        <a:rPr lang="en-CA" sz="2800" dirty="0" err="1"/>
                        <a:t>Jugador</a:t>
                      </a:r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Factor 1er/2do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662403"/>
                  </a:ext>
                </a:extLst>
              </a:tr>
              <a:tr h="572307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508529</a:t>
                      </a:r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491471</a:t>
                      </a:r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1.034706</a:t>
                      </a:r>
                      <a:endParaRPr lang="en-CA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411200"/>
                  </a:ext>
                </a:extLst>
              </a:tr>
              <a:tr h="572307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509036</a:t>
                      </a:r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490964</a:t>
                      </a:r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1.034706</a:t>
                      </a:r>
                      <a:endParaRPr lang="en-CA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63641"/>
                  </a:ext>
                </a:extLst>
              </a:tr>
              <a:tr h="572307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510057</a:t>
                      </a:r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489943</a:t>
                      </a:r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1.034706</a:t>
                      </a:r>
                      <a:endParaRPr lang="en-CA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176352"/>
                  </a:ext>
                </a:extLst>
              </a:tr>
              <a:tr h="572307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510172</a:t>
                      </a:r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489828</a:t>
                      </a:r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1.041531</a:t>
                      </a:r>
                      <a:endParaRPr lang="en-CA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613042"/>
                  </a:ext>
                </a:extLst>
              </a:tr>
              <a:tr h="1043618">
                <a:tc>
                  <a:txBody>
                    <a:bodyPr/>
                    <a:lstStyle/>
                    <a:p>
                      <a:r>
                        <a:rPr lang="en-CA" sz="2800" dirty="0"/>
                        <a:t>…  </a:t>
                      </a:r>
                      <a:r>
                        <a:rPr lang="en-CA" sz="2800" dirty="0" err="1"/>
                        <a:t>etc</a:t>
                      </a:r>
                      <a:r>
                        <a:rPr lang="en-CA" sz="2800" dirty="0"/>
                        <a:t>… (</a:t>
                      </a:r>
                      <a:r>
                        <a:rPr lang="en-CA" sz="2800" dirty="0" err="1"/>
                        <a:t>muchas</a:t>
                      </a:r>
                      <a:r>
                        <a:rPr lang="en-CA" sz="2800" dirty="0"/>
                        <a:t> </a:t>
                      </a:r>
                      <a:r>
                        <a:rPr lang="en-CA" sz="2800" dirty="0" err="1"/>
                        <a:t>más</a:t>
                      </a:r>
                      <a:r>
                        <a:rPr lang="en-CA" sz="2800" dirty="0"/>
                        <a:t> </a:t>
                      </a:r>
                      <a:r>
                        <a:rPr lang="en-CA" sz="2800" dirty="0" err="1"/>
                        <a:t>veces</a:t>
                      </a:r>
                      <a:r>
                        <a:rPr lang="en-CA" sz="2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254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705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D8FE-F112-4A59-A881-EBCF795DC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err="1"/>
              <a:t>Característica</a:t>
            </a:r>
            <a:endParaRPr lang="en-CA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2EB2C-4DDD-485F-A3C0-FC85CE7B6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68" y="1921886"/>
            <a:ext cx="8303263" cy="4497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00B908-84A9-42CC-8C65-F077CF420913}"/>
              </a:ext>
            </a:extLst>
          </p:cNvPr>
          <p:cNvSpPr txBox="1"/>
          <p:nvPr/>
        </p:nvSpPr>
        <p:spPr>
          <a:xfrm>
            <a:off x="4666033" y="1513900"/>
            <a:ext cx="2859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X =1.04 </a:t>
            </a:r>
            <a:r>
              <a:rPr lang="en-CA" sz="3200" dirty="0" err="1"/>
              <a:t>Approx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878535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987CCAD3DF384BA9ABAEDA340D80CC" ma:contentTypeVersion="13" ma:contentTypeDescription="Create a new document." ma:contentTypeScope="" ma:versionID="21ef42da3b8e521e2e9d38967c59e774">
  <xsd:schema xmlns:xsd="http://www.w3.org/2001/XMLSchema" xmlns:xs="http://www.w3.org/2001/XMLSchema" xmlns:p="http://schemas.microsoft.com/office/2006/metadata/properties" xmlns:ns3="d33b328e-07bd-475b-a9bc-5e687c87d382" xmlns:ns4="796fce13-2b51-44bc-aa67-0d1bf8b3c861" targetNamespace="http://schemas.microsoft.com/office/2006/metadata/properties" ma:root="true" ma:fieldsID="2a456a422e19e3b42434aebf34d36f3b" ns3:_="" ns4:_="">
    <xsd:import namespace="d33b328e-07bd-475b-a9bc-5e687c87d382"/>
    <xsd:import namespace="796fce13-2b51-44bc-aa67-0d1bf8b3c86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3b328e-07bd-475b-a9bc-5e687c87d3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6fce13-2b51-44bc-aa67-0d1bf8b3c86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5F3F3E5-39EB-424E-9B55-25C745740B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3b328e-07bd-475b-a9bc-5e687c87d382"/>
    <ds:schemaRef ds:uri="796fce13-2b51-44bc-aa67-0d1bf8b3c8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944F67C-C52C-4E21-BEA3-0DDDE33121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58B1A4-54A4-4677-B51B-972326577837}">
  <ds:schemaRefs>
    <ds:schemaRef ds:uri="http://purl.org/dc/dcmitype/"/>
    <ds:schemaRef ds:uri="d33b328e-07bd-475b-a9bc-5e687c87d382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796fce13-2b51-44bc-aa67-0d1bf8b3c86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1081</TotalTime>
  <Words>626</Words>
  <Application>Microsoft Office PowerPoint</Application>
  <PresentationFormat>Widescreen</PresentationFormat>
  <Paragraphs>123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LM Roman 12</vt:lpstr>
      <vt:lpstr>Office Theme</vt:lpstr>
      <vt:lpstr>Sistemas, Modelos y Simulación </vt:lpstr>
      <vt:lpstr>Teoría de Sistemas en 2 minutos</vt:lpstr>
      <vt:lpstr>Caja negra</vt:lpstr>
      <vt:lpstr>Modelemos el juego: "escalera" (sistema en variable discreta)</vt:lpstr>
      <vt:lpstr>¿Cómo se modela?</vt:lpstr>
      <vt:lpstr>Ventajas de la Simulación</vt:lpstr>
      <vt:lpstr>PowerPoint Presentation</vt:lpstr>
      <vt:lpstr>Corriendo la simulación “muchas veces”</vt:lpstr>
      <vt:lpstr>Característica</vt:lpstr>
      <vt:lpstr>Aplicación real: simulación del movimiento de una leva</vt:lpstr>
      <vt:lpstr>Sistemas, Modelos, y Simulación y relación con la Investigación</vt:lpstr>
      <vt:lpstr>Conclusión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Sistemas, Modelos y Simulación a través de un ejemplo</dc:title>
  <dc:creator>Diego Velez</dc:creator>
  <cp:lastModifiedBy>Diego Velez</cp:lastModifiedBy>
  <cp:revision>13</cp:revision>
  <dcterms:created xsi:type="dcterms:W3CDTF">2022-03-28T05:27:59Z</dcterms:created>
  <dcterms:modified xsi:type="dcterms:W3CDTF">2022-03-29T05:13:40Z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0x01010001987CCAD3DF384BA9ABAEDA340D80CC</vt:lpwstr>
  </property>
</Properties>
</file>